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64" r:id="rId3"/>
    <p:sldId id="266" r:id="rId4"/>
    <p:sldId id="271" r:id="rId5"/>
    <p:sldId id="272" r:id="rId6"/>
    <p:sldId id="274" r:id="rId7"/>
    <p:sldId id="267" r:id="rId8"/>
    <p:sldId id="269" r:id="rId9"/>
    <p:sldId id="292" r:id="rId10"/>
    <p:sldId id="293" r:id="rId11"/>
    <p:sldId id="275" r:id="rId12"/>
    <p:sldId id="277" r:id="rId13"/>
    <p:sldId id="278" r:id="rId14"/>
    <p:sldId id="276" r:id="rId15"/>
    <p:sldId id="281" r:id="rId16"/>
    <p:sldId id="280" r:id="rId17"/>
    <p:sldId id="285" r:id="rId18"/>
    <p:sldId id="284" r:id="rId19"/>
    <p:sldId id="283" r:id="rId20"/>
    <p:sldId id="282" r:id="rId21"/>
    <p:sldId id="286" r:id="rId22"/>
    <p:sldId id="288" r:id="rId23"/>
    <p:sldId id="289" r:id="rId24"/>
    <p:sldId id="290" r:id="rId25"/>
    <p:sldId id="291" r:id="rId26"/>
    <p:sldId id="28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03E1"/>
    <a:srgbClr val="2D26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 Id="rId9"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12/26/2018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pic>
        <p:nvPicPr>
          <p:cNvPr id="67" name="图片 6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96" y="17425"/>
            <a:ext cx="2412698" cy="660317"/>
          </a:xfrm>
          <a:prstGeom prst="rect">
            <a:avLst/>
          </a:prstGeom>
          <a:effectLst>
            <a:glow rad="38100">
              <a:srgbClr val="C00000">
                <a:alpha val="17000"/>
              </a:srgbClr>
            </a:glow>
            <a:outerShdw blurRad="50800" dist="50800" dir="5400000" algn="ctr" rotWithShape="0">
              <a:schemeClr val="bg1"/>
            </a:outerShdw>
          </a:effectLst>
        </p:spPr>
      </p:pic>
      <p:cxnSp>
        <p:nvCxnSpPr>
          <p:cNvPr id="68" name="直接连接符 67"/>
          <p:cNvCxnSpPr/>
          <p:nvPr userDrawn="1"/>
        </p:nvCxnSpPr>
        <p:spPr bwMode="auto">
          <a:xfrm>
            <a:off x="0" y="769272"/>
            <a:ext cx="12192000" cy="29241"/>
          </a:xfrm>
          <a:prstGeom prst="line">
            <a:avLst/>
          </a:prstGeom>
          <a:solidFill>
            <a:srgbClr val="FFFFFF"/>
          </a:solidFill>
          <a:ln w="50800" cap="flat" cmpd="sng" algn="ctr">
            <a:solidFill>
              <a:srgbClr val="FFFF00">
                <a:alpha val="96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CN" altLang="en-US" smtClean="0"/>
              <a:t>单击图标添加图片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12/26/2018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smtClean="0"/>
              <a:t>单击图标添加图片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smtClean="0"/>
              <a:t>单击图标添加图片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smtClean="0"/>
              <a:t>单击图标添加图片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12/26/2018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12/26/2018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141410" y="3073397"/>
            <a:ext cx="4878391" cy="271780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3073397"/>
            <a:ext cx="4875210" cy="271780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95" y="0"/>
            <a:ext cx="3197101" cy="784225"/>
          </a:xfrm>
          <a:prstGeom prst="rect">
            <a:avLst/>
          </a:prstGeom>
          <a:effectLst>
            <a:glow rad="38100">
              <a:srgbClr val="C00000">
                <a:alpha val="17000"/>
              </a:srgbClr>
            </a:glow>
            <a:outerShdw blurRad="50800" dist="50800" dir="5400000" algn="ctr" rotWithShape="0">
              <a:schemeClr val="tx1"/>
            </a:outerShdw>
          </a:effectLst>
        </p:spPr>
      </p:pic>
      <p:cxnSp>
        <p:nvCxnSpPr>
          <p:cNvPr id="6" name="直接连接符 3"/>
          <p:cNvCxnSpPr>
            <a:cxnSpLocks noChangeShapeType="1"/>
          </p:cNvCxnSpPr>
          <p:nvPr userDrawn="1"/>
        </p:nvCxnSpPr>
        <p:spPr bwMode="auto">
          <a:xfrm>
            <a:off x="0" y="784225"/>
            <a:ext cx="12192000" cy="0"/>
          </a:xfrm>
          <a:prstGeom prst="line">
            <a:avLst/>
          </a:prstGeom>
          <a:noFill/>
          <a:ln w="50800" algn="ctr">
            <a:solidFill>
              <a:srgbClr val="FFFF00">
                <a:alpha val="9600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D03E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12/26/2018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9.wmf"/><Relationship Id="rId18" Type="http://schemas.openxmlformats.org/officeDocument/2006/relationships/oleObject" Target="../embeddings/oleObject18.bin"/><Relationship Id="rId3" Type="http://schemas.openxmlformats.org/officeDocument/2006/relationships/image" Target="../media/image33.png"/><Relationship Id="rId7" Type="http://schemas.openxmlformats.org/officeDocument/2006/relationships/image" Target="../media/image26.wmf"/><Relationship Id="rId12" Type="http://schemas.openxmlformats.org/officeDocument/2006/relationships/oleObject" Target="../embeddings/oleObject15.bin"/><Relationship Id="rId17" Type="http://schemas.openxmlformats.org/officeDocument/2006/relationships/image" Target="../media/image31.wmf"/><Relationship Id="rId2" Type="http://schemas.openxmlformats.org/officeDocument/2006/relationships/slideLayout" Target="../slideLayouts/slideLayout7.xml"/><Relationship Id="rId16" Type="http://schemas.openxmlformats.org/officeDocument/2006/relationships/oleObject" Target="../embeddings/oleObject17.bin"/><Relationship Id="rId1" Type="http://schemas.openxmlformats.org/officeDocument/2006/relationships/vmlDrawing" Target="../drawings/vmlDrawing3.vml"/><Relationship Id="rId6" Type="http://schemas.openxmlformats.org/officeDocument/2006/relationships/oleObject" Target="../embeddings/oleObject12.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10" Type="http://schemas.openxmlformats.org/officeDocument/2006/relationships/oleObject" Target="../embeddings/oleObject14.bin"/><Relationship Id="rId19" Type="http://schemas.openxmlformats.org/officeDocument/2006/relationships/image" Target="../media/image32.wmf"/><Relationship Id="rId4" Type="http://schemas.openxmlformats.org/officeDocument/2006/relationships/oleObject" Target="../embeddings/oleObject11.bin"/><Relationship Id="rId9" Type="http://schemas.openxmlformats.org/officeDocument/2006/relationships/image" Target="../media/image27.wmf"/><Relationship Id="rId14"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230.png"/><Relationship Id="rId10" Type="http://schemas.openxmlformats.org/officeDocument/2006/relationships/image" Target="../media/image34.JP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JP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oleObject" Target="../embeddings/oleObject19.bin"/></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image" Target="../media/image48.t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8.wmf"/><Relationship Id="rId18" Type="http://schemas.openxmlformats.org/officeDocument/2006/relationships/image" Target="../media/image24.png"/><Relationship Id="rId3" Type="http://schemas.openxmlformats.org/officeDocument/2006/relationships/image" Target="../media/image23.png"/><Relationship Id="rId21" Type="http://schemas.openxmlformats.org/officeDocument/2006/relationships/oleObject" Target="../embeddings/oleObject10.bin"/><Relationship Id="rId7" Type="http://schemas.openxmlformats.org/officeDocument/2006/relationships/image" Target="../media/image15.wmf"/><Relationship Id="rId12" Type="http://schemas.openxmlformats.org/officeDocument/2006/relationships/oleObject" Target="../embeddings/oleObject6.bin"/><Relationship Id="rId17" Type="http://schemas.openxmlformats.org/officeDocument/2006/relationships/image" Target="../media/image20.wmf"/><Relationship Id="rId2" Type="http://schemas.openxmlformats.org/officeDocument/2006/relationships/slideLayout" Target="../slideLayouts/slideLayout7.xml"/><Relationship Id="rId16" Type="http://schemas.openxmlformats.org/officeDocument/2006/relationships/oleObject" Target="../embeddings/oleObject8.bin"/><Relationship Id="rId20" Type="http://schemas.openxmlformats.org/officeDocument/2006/relationships/image" Target="../media/image21.wmf"/><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7.wmf"/><Relationship Id="rId5" Type="http://schemas.openxmlformats.org/officeDocument/2006/relationships/image" Target="../media/image14.wmf"/><Relationship Id="rId15" Type="http://schemas.openxmlformats.org/officeDocument/2006/relationships/image" Target="../media/image19.wmf"/><Relationship Id="rId10" Type="http://schemas.openxmlformats.org/officeDocument/2006/relationships/oleObject" Target="../embeddings/oleObject5.bin"/><Relationship Id="rId19" Type="http://schemas.openxmlformats.org/officeDocument/2006/relationships/oleObject" Target="../embeddings/oleObject9.bin"/><Relationship Id="rId4" Type="http://schemas.openxmlformats.org/officeDocument/2006/relationships/oleObject" Target="../embeddings/oleObject2.bin"/><Relationship Id="rId9" Type="http://schemas.openxmlformats.org/officeDocument/2006/relationships/image" Target="../media/image16.wmf"/><Relationship Id="rId14" Type="http://schemas.openxmlformats.org/officeDocument/2006/relationships/oleObject" Target="../embeddings/oleObject7.bin"/><Relationship Id="rId22"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78822" y="828896"/>
            <a:ext cx="8464732" cy="5355312"/>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6.7.1</a:t>
            </a:r>
            <a:r>
              <a:rPr lang="zh-CN" altLang="en-US" sz="2800" b="1" dirty="0" smtClean="0">
                <a:latin typeface="Times New Roman" panose="02020603050405020304" pitchFamily="18" charset="0"/>
                <a:cs typeface="Times New Roman" panose="02020603050405020304" pitchFamily="18" charset="0"/>
              </a:rPr>
              <a:t>    板式塔的结构特点和流体力学特性</a:t>
            </a:r>
            <a:endParaRPr lang="en-US" altLang="zh-CN" sz="2800" b="1" dirty="0" smtClean="0">
              <a:latin typeface="Times New Roman" panose="02020603050405020304" pitchFamily="18" charset="0"/>
              <a:cs typeface="Times New Roman" panose="02020603050405020304" pitchFamily="18" charset="0"/>
            </a:endParaRPr>
          </a:p>
          <a:p>
            <a:r>
              <a:rPr lang="en-US" altLang="zh-CN" sz="2600" b="1" dirty="0" smtClean="0">
                <a:latin typeface="Times New Roman" panose="02020603050405020304" pitchFamily="18" charset="0"/>
                <a:cs typeface="Times New Roman" panose="02020603050405020304" pitchFamily="18" charset="0"/>
              </a:rPr>
              <a:t>6.7.1.1</a:t>
            </a:r>
            <a:r>
              <a:rPr lang="zh-CN" altLang="en-US" sz="2600" b="1" dirty="0" smtClean="0">
                <a:latin typeface="Times New Roman" panose="02020603050405020304" pitchFamily="18" charset="0"/>
                <a:cs typeface="Times New Roman" panose="02020603050405020304" pitchFamily="18" charset="0"/>
              </a:rPr>
              <a:t>    板式塔的结构及功能</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）主要构件：</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       塔体、塔板及气、液体进出口管等。塔体为圆柱形壳体。</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）塔内流体流动：</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        塔内液体在重力作用下自上而下流经各层塔板，最后由塔底排出。</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       塔内气体在压力差作用下经塔板上的小孔由下而上穿过塔板上的液层，最后由塔顶排出。</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3</a:t>
            </a:r>
            <a:r>
              <a:rPr lang="zh-CN" altLang="en-US" sz="2400" b="1" dirty="0" smtClean="0">
                <a:latin typeface="Times New Roman" panose="02020603050405020304" pitchFamily="18" charset="0"/>
                <a:cs typeface="Times New Roman" panose="02020603050405020304" pitchFamily="18" charset="0"/>
              </a:rPr>
              <a:t>）主要功能：</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① </a:t>
            </a:r>
            <a:r>
              <a:rPr lang="zh-CN" altLang="en-US" sz="2400" b="1" dirty="0">
                <a:latin typeface="Times New Roman" panose="02020603050405020304" pitchFamily="18" charset="0"/>
                <a:cs typeface="Times New Roman" panose="02020603050405020304" pitchFamily="18" charset="0"/>
              </a:rPr>
              <a:t>保证气液两相在塔板上接触</a:t>
            </a:r>
            <a:r>
              <a:rPr lang="zh-CN" altLang="en-US" sz="2400" b="1" dirty="0" smtClean="0">
                <a:latin typeface="Times New Roman" panose="02020603050405020304" pitchFamily="18" charset="0"/>
                <a:cs typeface="Times New Roman" panose="02020603050405020304" pitchFamily="18" charset="0"/>
              </a:rPr>
              <a:t>，形成足够大且不断更新的</a:t>
            </a:r>
            <a:r>
              <a:rPr lang="zh-CN" altLang="en-US" sz="2400" b="1" dirty="0">
                <a:latin typeface="Times New Roman" panose="02020603050405020304" pitchFamily="18" charset="0"/>
                <a:cs typeface="Times New Roman" panose="02020603050405020304" pitchFamily="18" charset="0"/>
              </a:rPr>
              <a:t>传质表面，减少传质阻力。</a:t>
            </a:r>
            <a:endParaRPr lang="en-US" altLang="zh-CN" sz="2400" b="1" dirty="0">
              <a:latin typeface="Times New Roman" panose="02020603050405020304" pitchFamily="18" charset="0"/>
              <a:cs typeface="Times New Roman" panose="02020603050405020304" pitchFamily="18" charset="0"/>
            </a:endParaRPr>
          </a:p>
          <a:p>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②  </a:t>
            </a:r>
            <a:r>
              <a:rPr lang="zh-CN" altLang="en-US" sz="2400" b="1" dirty="0">
                <a:latin typeface="Times New Roman" panose="02020603050405020304" pitchFamily="18" charset="0"/>
                <a:cs typeface="Times New Roman" panose="02020603050405020304" pitchFamily="18" charset="0"/>
              </a:rPr>
              <a:t>获得大的传质推动力</a:t>
            </a:r>
            <a:r>
              <a:rPr lang="zh-CN" altLang="en-US" sz="2400" b="1" dirty="0" smtClean="0">
                <a:latin typeface="Times New Roman" panose="02020603050405020304" pitchFamily="18" charset="0"/>
                <a:cs typeface="Times New Roman" panose="02020603050405020304" pitchFamily="18" charset="0"/>
              </a:rPr>
              <a:t>。气液两相总体逆流流动，在每一块塔板上，气液两相呈理想的错流流动。       </a:t>
            </a:r>
            <a:endParaRPr lang="en-US" altLang="zh-CN" sz="2400" b="1" dirty="0">
              <a:latin typeface="Times New Roman" panose="02020603050405020304" pitchFamily="18" charset="0"/>
              <a:cs typeface="Times New Roman" panose="02020603050405020304" pitchFamily="18" charset="0"/>
            </a:endParaRPr>
          </a:p>
        </p:txBody>
      </p:sp>
      <p:pic>
        <p:nvPicPr>
          <p:cNvPr id="5" name="Picture 8" descr="D:\翁南梅\教学\传质设备\气液传质设备附件\板式塔\塔板类型及结构\板式塔.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4995" y="1306286"/>
            <a:ext cx="2930616" cy="5388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05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mc:AlternateContent xmlns:mc="http://schemas.openxmlformats.org/markup-compatibility/2006">
        <mc:Choice xmlns:a14="http://schemas.microsoft.com/office/drawing/2010/main" Requires="a14">
          <p:sp>
            <p:nvSpPr>
              <p:cNvPr id="2" name="文本框 1"/>
              <p:cNvSpPr txBox="1"/>
              <p:nvPr/>
            </p:nvSpPr>
            <p:spPr>
              <a:xfrm>
                <a:off x="348342" y="814107"/>
                <a:ext cx="11495315" cy="5792676"/>
              </a:xfrm>
              <a:prstGeom prst="rect">
                <a:avLst/>
              </a:prstGeom>
              <a:noFill/>
            </p:spPr>
            <p:txBody>
              <a:bodyPr wrap="square" rtlCol="0">
                <a:spAutoFit/>
              </a:bodyPr>
              <a:lstStyle/>
              <a:p>
                <a:pP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）液相单板效率</a:t>
                </a:r>
                <a:endParaRPr lang="en-US" altLang="zh-CN" sz="2400" b="1"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CN" sz="2400" b="1" i="1">
                              <a:latin typeface="Cambria Math" panose="02040503050406030204" pitchFamily="18" charset="0"/>
                              <a:cs typeface="Times New Roman" panose="02020603050405020304" pitchFamily="18" charset="0"/>
                            </a:rPr>
                          </m:ctrlPr>
                        </m:sSubPr>
                        <m:e>
                          <m:d>
                            <m:dPr>
                              <m:ctrlPr>
                                <a:rPr lang="en-US" altLang="zh-CN" sz="2400" b="1" i="1">
                                  <a:latin typeface="Cambria Math" panose="02040503050406030204" pitchFamily="18" charset="0"/>
                                  <a:cs typeface="Times New Roman" panose="02020603050405020304" pitchFamily="18" charset="0"/>
                                </a:rPr>
                              </m:ctrlPr>
                            </m:dPr>
                            <m:e>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𝑬</m:t>
                                  </m:r>
                                </m:e>
                                <m:sub>
                                  <m:r>
                                    <a:rPr lang="en-US" altLang="zh-CN" sz="2400" b="1" i="1">
                                      <a:latin typeface="Cambria Math" panose="02040503050406030204" pitchFamily="18" charset="0"/>
                                      <a:cs typeface="Times New Roman" panose="02020603050405020304" pitchFamily="18" charset="0"/>
                                    </a:rPr>
                                    <m:t>𝑴</m:t>
                                  </m:r>
                                  <m:r>
                                    <a:rPr lang="en-US" altLang="zh-CN" sz="2400" b="1" i="1" smtClean="0">
                                      <a:latin typeface="Cambria Math" panose="02040503050406030204" pitchFamily="18" charset="0"/>
                                      <a:cs typeface="Times New Roman" panose="02020603050405020304" pitchFamily="18" charset="0"/>
                                    </a:rPr>
                                    <m:t>𝑳</m:t>
                                  </m:r>
                                </m:sub>
                              </m:sSub>
                            </m:e>
                          </m:d>
                        </m:e>
                        <m:sub>
                          <m:r>
                            <a:rPr lang="en-US" altLang="zh-CN" sz="2400" b="1" i="1">
                              <a:latin typeface="Cambria Math" panose="02040503050406030204" pitchFamily="18" charset="0"/>
                              <a:cs typeface="Times New Roman" panose="02020603050405020304" pitchFamily="18" charset="0"/>
                            </a:rPr>
                            <m:t>𝒏</m:t>
                          </m:r>
                        </m:sub>
                      </m:sSub>
                      <m:r>
                        <a:rPr lang="en-US" altLang="zh-CN" sz="2400" b="1" i="1">
                          <a:latin typeface="Cambria Math" panose="02040503050406030204" pitchFamily="18" charset="0"/>
                          <a:cs typeface="Times New Roman" panose="02020603050405020304" pitchFamily="18" charset="0"/>
                        </a:rPr>
                        <m:t>=</m:t>
                      </m:r>
                      <m:f>
                        <m:fPr>
                          <m:ctrlPr>
                            <a:rPr lang="en-US" altLang="zh-CN" sz="2400" b="1" i="1">
                              <a:latin typeface="Cambria Math" panose="02040503050406030204" pitchFamily="18" charset="0"/>
                              <a:cs typeface="Times New Roman" panose="02020603050405020304" pitchFamily="18" charset="0"/>
                            </a:rPr>
                          </m:ctrlPr>
                        </m:fPr>
                        <m:num>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sub>
                          </m:sSub>
                          <m:r>
                            <a:rPr lang="en-US" altLang="zh-CN" sz="2400" b="1" i="1">
                              <a:latin typeface="Cambria Math" panose="02040503050406030204" pitchFamily="18" charset="0"/>
                              <a:cs typeface="Times New Roman" panose="02020603050405020304" pitchFamily="18" charset="0"/>
                            </a:rPr>
                            <m:t>−</m:t>
                          </m:r>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a:latin typeface="Cambria Math" panose="02040503050406030204" pitchFamily="18" charset="0"/>
                                  <a:cs typeface="Times New Roman" panose="02020603050405020304" pitchFamily="18" charset="0"/>
                                </a:rPr>
                                <m:t>𝒏</m:t>
                              </m:r>
                            </m:sub>
                          </m:sSub>
                        </m:num>
                        <m:den>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smtClean="0">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sub>
                          </m:sSub>
                          <m:r>
                            <a:rPr lang="en-US" altLang="zh-CN" sz="2400" b="1" i="1">
                              <a:latin typeface="Cambria Math" panose="02040503050406030204" pitchFamily="18" charset="0"/>
                              <a:cs typeface="Times New Roman" panose="02020603050405020304" pitchFamily="18" charset="0"/>
                            </a:rPr>
                            <m:t>−</m:t>
                          </m:r>
                          <m:sSubSup>
                            <m:sSubSupPr>
                              <m:ctrlPr>
                                <a:rPr lang="en-US" altLang="zh-CN" sz="2400" b="1" i="1" smtClean="0">
                                  <a:latin typeface="Cambria Math" panose="02040503050406030204" pitchFamily="18" charset="0"/>
                                  <a:cs typeface="Times New Roman" panose="02020603050405020304" pitchFamily="18" charset="0"/>
                                </a:rPr>
                              </m:ctrlPr>
                            </m:sSubSup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smtClean="0">
                                  <a:latin typeface="Cambria Math" panose="02040503050406030204" pitchFamily="18" charset="0"/>
                                  <a:cs typeface="Times New Roman" panose="02020603050405020304" pitchFamily="18" charset="0"/>
                                </a:rPr>
                                <m:t>𝒏</m:t>
                              </m:r>
                            </m:sub>
                            <m:sup>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altLang="zh-CN" sz="2400" b="1" i="1">
                          <a:latin typeface="Cambria Math" panose="02040503050406030204" pitchFamily="18" charset="0"/>
                          <a:cs typeface="Times New Roman" panose="02020603050405020304" pitchFamily="18" charset="0"/>
                        </a:rPr>
                        <m:t>=</m:t>
                      </m:r>
                      <m:f>
                        <m:fPr>
                          <m:ctrlPr>
                            <a:rPr lang="en-US" altLang="zh-CN" sz="2400" b="1" i="1">
                              <a:latin typeface="Cambria Math" panose="02040503050406030204" pitchFamily="18" charset="0"/>
                              <a:cs typeface="Times New Roman" panose="02020603050405020304" pitchFamily="18" charset="0"/>
                            </a:rPr>
                          </m:ctrlPr>
                        </m:fPr>
                        <m:num>
                          <m:r>
                            <a:rPr lang="zh-CN" altLang="en-US" sz="2400" b="1" i="1">
                              <a:latin typeface="Cambria Math" panose="02040503050406030204" pitchFamily="18" charset="0"/>
                              <a:cs typeface="Times New Roman" panose="02020603050405020304" pitchFamily="18" charset="0"/>
                            </a:rPr>
                            <m:t>实际板的</m:t>
                          </m:r>
                          <m:r>
                            <a:rPr lang="zh-CN" altLang="en-US" sz="2400" b="1" i="1" smtClean="0">
                              <a:latin typeface="Cambria Math" panose="02040503050406030204" pitchFamily="18" charset="0"/>
                              <a:cs typeface="Times New Roman" panose="02020603050405020304" pitchFamily="18" charset="0"/>
                            </a:rPr>
                            <m:t>液</m:t>
                          </m:r>
                          <m:r>
                            <a:rPr lang="zh-CN" altLang="en-US" sz="2400" b="1" i="1">
                              <a:latin typeface="Cambria Math" panose="02040503050406030204" pitchFamily="18" charset="0"/>
                              <a:cs typeface="Times New Roman" panose="02020603050405020304" pitchFamily="18" charset="0"/>
                            </a:rPr>
                            <m:t>相浓度变化</m:t>
                          </m:r>
                        </m:num>
                        <m:den>
                          <m:r>
                            <a:rPr lang="zh-CN" altLang="en-US" sz="2400" b="1" i="1">
                              <a:latin typeface="Cambria Math" panose="02040503050406030204" pitchFamily="18" charset="0"/>
                              <a:cs typeface="Times New Roman" panose="02020603050405020304" pitchFamily="18" charset="0"/>
                            </a:rPr>
                            <m:t>理论板的液相浓度变化</m:t>
                          </m:r>
                        </m:den>
                      </m:f>
                    </m:oMath>
                  </m:oMathPara>
                </a14:m>
                <a:endParaRPr lang="en-US" altLang="zh-CN" sz="2400" b="1" dirty="0" smtClean="0">
                  <a:latin typeface="Times New Roman" panose="02020603050405020304" pitchFamily="18" charset="0"/>
                  <a:cs typeface="Times New Roman" panose="02020603050405020304" pitchFamily="18" charset="0"/>
                </a:endParaRPr>
              </a:p>
              <a:p>
                <a:pPr/>
                <a:endParaRPr lang="en-US" altLang="zh-CN" sz="2400" b="1" dirty="0">
                  <a:latin typeface="Times New Roman" panose="02020603050405020304" pitchFamily="18" charset="0"/>
                  <a:cs typeface="Times New Roman" panose="02020603050405020304" pitchFamily="18" charset="0"/>
                </a:endParaRPr>
              </a:p>
              <a:p>
                <a:pPr/>
                <a:endParaRPr lang="en-US" altLang="zh-CN" sz="2400" b="1" dirty="0" smtClean="0">
                  <a:latin typeface="Times New Roman" panose="02020603050405020304" pitchFamily="18" charset="0"/>
                  <a:cs typeface="Times New Roman" panose="02020603050405020304" pitchFamily="18" charset="0"/>
                </a:endParaRPr>
              </a:p>
              <a:p>
                <a:pPr/>
                <a:endParaRPr lang="en-US" altLang="zh-CN" sz="2400" b="1" dirty="0">
                  <a:latin typeface="Times New Roman" panose="02020603050405020304" pitchFamily="18" charset="0"/>
                  <a:cs typeface="Times New Roman" panose="02020603050405020304" pitchFamily="18" charset="0"/>
                </a:endParaRPr>
              </a:p>
              <a:p>
                <a:pPr/>
                <a:endParaRPr lang="en-US" altLang="zh-CN" sz="2400" b="1" dirty="0" smtClean="0">
                  <a:latin typeface="Times New Roman" panose="02020603050405020304" pitchFamily="18" charset="0"/>
                  <a:cs typeface="Times New Roman" panose="02020603050405020304" pitchFamily="18" charset="0"/>
                </a:endParaRPr>
              </a:p>
              <a:p>
                <a:pPr/>
                <a:endParaRPr lang="en-US" altLang="zh-CN" sz="2400" b="1" dirty="0">
                  <a:latin typeface="Times New Roman" panose="02020603050405020304" pitchFamily="18" charset="0"/>
                  <a:cs typeface="Times New Roman" panose="02020603050405020304" pitchFamily="18" charset="0"/>
                </a:endParaRPr>
              </a:p>
              <a:p>
                <a:pP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3</a:t>
                </a:r>
                <a:r>
                  <a:rPr lang="zh-CN" altLang="en-US" sz="2400" b="1" dirty="0" smtClean="0">
                    <a:latin typeface="Times New Roman" panose="02020603050405020304" pitchFamily="18" charset="0"/>
                    <a:cs typeface="Times New Roman" panose="02020603050405020304" pitchFamily="18" charset="0"/>
                  </a:rPr>
                  <a:t>）分析</a:t>
                </a:r>
                <a:endParaRPr lang="en-US" altLang="zh-CN" sz="2400" b="1" dirty="0" smtClean="0">
                  <a:latin typeface="Times New Roman" panose="02020603050405020304" pitchFamily="18" charset="0"/>
                  <a:cs typeface="Times New Roman" panose="02020603050405020304" pitchFamily="18" charset="0"/>
                </a:endParaRPr>
              </a:p>
              <a:p>
                <a:pPr>
                  <a:lnSpc>
                    <a:spcPct val="120000"/>
                  </a:lnSpc>
                </a:pPr>
                <a:r>
                  <a:rPr lang="en-US" altLang="zh-CN" sz="2400" b="1" dirty="0" smtClean="0">
                    <a:latin typeface="Times New Roman" panose="02020603050405020304" pitchFamily="18" charset="0"/>
                    <a:ea typeface="等线" panose="02010600030101010101" pitchFamily="2" charset="-122"/>
                    <a:cs typeface="Times New Roman" panose="02020603050405020304" pitchFamily="18" charset="0"/>
                  </a:rPr>
                  <a:t>  </a:t>
                </a:r>
                <a:r>
                  <a:rPr lang="zh-CN" altLang="zh-CN" sz="2400" b="1" dirty="0" smtClean="0">
                    <a:latin typeface="Times New Roman" panose="02020603050405020304" pitchFamily="18" charset="0"/>
                    <a:ea typeface="等线" panose="02010600030101010101" pitchFamily="2" charset="-122"/>
                    <a:cs typeface="Times New Roman" panose="02020603050405020304" pitchFamily="18" charset="0"/>
                  </a:rPr>
                  <a:t>①</a:t>
                </a:r>
                <a:r>
                  <a:rPr lang="en-US" altLang="zh-CN" sz="2400" b="1" dirty="0" smtClean="0">
                    <a:latin typeface="Times New Roman" panose="02020603050405020304" pitchFamily="18" charset="0"/>
                    <a:ea typeface="等线" panose="02010600030101010101" pitchFamily="2" charset="-122"/>
                    <a:cs typeface="Times New Roman" panose="02020603050405020304" pitchFamily="18" charset="0"/>
                  </a:rPr>
                  <a:t> </a:t>
                </a:r>
                <a:r>
                  <a:rPr lang="zh-CN" altLang="en-US" sz="2400" dirty="0" smtClean="0"/>
                  <a:t>同</a:t>
                </a:r>
                <a:r>
                  <a:rPr lang="zh-CN" altLang="en-US" sz="2400" dirty="0"/>
                  <a:t>一个板</a:t>
                </a:r>
                <a:r>
                  <a:rPr lang="zh-CN" altLang="en-US" sz="2400" dirty="0" smtClean="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𝑀𝐿</m:t>
                        </m:r>
                      </m:sub>
                    </m:sSub>
                  </m:oMath>
                </a14:m>
                <a:r>
                  <a:rPr lang="zh-CN" altLang="en-US" sz="2400" dirty="0" smtClean="0"/>
                  <a:t>不一定等于</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𝑀𝑉</m:t>
                        </m:r>
                      </m:sub>
                    </m:sSub>
                  </m:oMath>
                </a14:m>
                <a:r>
                  <a:rPr lang="zh-CN" altLang="en-US" sz="2400" dirty="0" smtClean="0"/>
                  <a:t>；</a:t>
                </a:r>
                <a:r>
                  <a:rPr lang="zh-CN" altLang="en-US" sz="2400" dirty="0"/>
                  <a:t>仅</a:t>
                </a:r>
                <a:r>
                  <a:rPr lang="zh-CN" altLang="en-US" sz="2400" dirty="0" smtClean="0"/>
                  <a:t>当平衡</a:t>
                </a:r>
                <a:r>
                  <a:rPr lang="zh-CN" altLang="en-US" sz="2400" dirty="0"/>
                  <a:t>线与操作线平行时两者</a:t>
                </a:r>
                <a:r>
                  <a:rPr lang="zh-CN" altLang="en-US" sz="2400" dirty="0" smtClean="0"/>
                  <a:t>相等。</a:t>
                </a:r>
                <a:endParaRPr lang="en-US" altLang="zh-CN" sz="2400" b="1" dirty="0" smtClean="0">
                  <a:latin typeface="Times New Roman" panose="02020603050405020304" pitchFamily="18" charset="0"/>
                  <a:ea typeface="等线" panose="02010600030101010101" pitchFamily="2" charset="-122"/>
                  <a:cs typeface="Times New Roman" panose="02020603050405020304" pitchFamily="18" charset="0"/>
                </a:endParaRPr>
              </a:p>
              <a:p>
                <a:pPr/>
                <a:r>
                  <a:rPr lang="en-US" altLang="zh-CN" sz="2400" b="1"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smtClean="0">
                    <a:latin typeface="Times New Roman" panose="02020603050405020304" pitchFamily="18" charset="0"/>
                    <a:ea typeface="等线" panose="02010600030101010101" pitchFamily="2" charset="-122"/>
                    <a:cs typeface="Times New Roman" panose="02020603050405020304" pitchFamily="18" charset="0"/>
                  </a:rPr>
                  <a:t> </a:t>
                </a:r>
                <a:r>
                  <a:rPr lang="zh-CN" altLang="en-US" sz="2400" b="1" dirty="0" smtClean="0">
                    <a:latin typeface="等线" panose="02010600030101010101" pitchFamily="2" charset="-122"/>
                    <a:ea typeface="等线" panose="02010600030101010101" pitchFamily="2" charset="-122"/>
                    <a:cs typeface="Times New Roman" panose="02020603050405020304" pitchFamily="18" charset="0"/>
                  </a:rPr>
                  <a:t>② </a:t>
                </a:r>
                <a:r>
                  <a:rPr lang="zh-CN" altLang="en-US" sz="2400" dirty="0" smtClean="0"/>
                  <a:t>不同</a:t>
                </a:r>
                <a:r>
                  <a:rPr lang="zh-CN" altLang="en-US" sz="2400" dirty="0"/>
                  <a:t>的板，</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𝑀𝐿</m:t>
                        </m:r>
                      </m:sub>
                    </m:sSub>
                  </m:oMath>
                </a14:m>
                <a:r>
                  <a:rPr lang="zh-CN" altLang="en-US" sz="2400" dirty="0"/>
                  <a:t> </a:t>
                </a:r>
                <a:r>
                  <a:rPr lang="zh-CN" altLang="en-US" sz="2400" dirty="0" smtClean="0"/>
                  <a:t>或</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𝑀𝑉</m:t>
                        </m:r>
                      </m:sub>
                    </m:sSub>
                  </m:oMath>
                </a14:m>
                <a:r>
                  <a:rPr lang="zh-CN" altLang="en-US" sz="2400" dirty="0" smtClean="0"/>
                  <a:t>不一</a:t>
                </a:r>
                <a:r>
                  <a:rPr lang="zh-CN" altLang="en-US" sz="2400" dirty="0"/>
                  <a:t>定相</a:t>
                </a:r>
                <a:r>
                  <a:rPr lang="zh-CN" altLang="en-US" sz="2400" dirty="0" smtClean="0"/>
                  <a:t>等。</a:t>
                </a:r>
                <a:endParaRPr lang="en-US" altLang="zh-CN" sz="2400" dirty="0" smtClean="0"/>
              </a:p>
              <a:p>
                <a:pPr>
                  <a:spcAft>
                    <a:spcPts val="600"/>
                  </a:spcAft>
                </a:pPr>
                <a:r>
                  <a:rPr lang="en-US" altLang="zh-CN" sz="2400" dirty="0" smtClean="0">
                    <a:latin typeface="等线" panose="02010600030101010101" pitchFamily="2" charset="-122"/>
                    <a:ea typeface="等线" panose="02010600030101010101" pitchFamily="2" charset="-122"/>
                  </a:rPr>
                  <a:t>  </a:t>
                </a:r>
                <a:r>
                  <a:rPr lang="zh-CN" altLang="zh-CN" sz="2400" dirty="0" smtClean="0">
                    <a:latin typeface="等线" panose="02010600030101010101" pitchFamily="2" charset="-122"/>
                    <a:ea typeface="等线" panose="02010600030101010101" pitchFamily="2" charset="-122"/>
                  </a:rPr>
                  <a:t>③</a:t>
                </a:r>
                <a:r>
                  <a:rPr lang="en-US" altLang="zh-CN" sz="2400" dirty="0" smtClean="0">
                    <a:latin typeface="等线" panose="02010600030101010101" pitchFamily="2" charset="-122"/>
                    <a:ea typeface="等线" panose="02010600030101010101" pitchFamily="2" charset="-122"/>
                  </a:rPr>
                  <a:t> </a:t>
                </a:r>
                <a:r>
                  <a:rPr lang="zh-CN" altLang="en-US" sz="2400" dirty="0"/>
                  <a:t>全回流</a:t>
                </a:r>
                <a:r>
                  <a:rPr lang="zh-CN" altLang="en-US" sz="2400" dirty="0" smtClean="0"/>
                  <a:t>时，</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sub>
                    </m:sSub>
                  </m:oMath>
                </a14:m>
                <a:r>
                  <a:rPr lang="zh-CN" altLang="en-US" sz="2400" dirty="0" smtClean="0"/>
                  <a:t>；</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smtClean="0">
                            <a:latin typeface="Cambria Math" panose="02040503050406030204" pitchFamily="18" charset="0"/>
                          </a:rPr>
                          <m:t>𝑛</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𝑛</m:t>
                        </m:r>
                        <m:r>
                          <a:rPr lang="en-US" altLang="zh-CN" sz="2400" b="0" i="1" dirty="0" smtClean="0">
                            <a:latin typeface="Cambria Math" panose="02040503050406030204" pitchFamily="18" charset="0"/>
                          </a:rPr>
                          <m:t>−1</m:t>
                        </m:r>
                      </m:sub>
                    </m:sSub>
                  </m:oMath>
                </a14:m>
                <a:endParaRPr lang="en-US" altLang="zh-CN" sz="2400" dirty="0" smtClean="0"/>
              </a:p>
              <a:p>
                <a:pPr>
                  <a:spcBef>
                    <a:spcPts val="600"/>
                  </a:spcBef>
                  <a:spcAft>
                    <a:spcPts val="600"/>
                  </a:spcAft>
                </a:pPr>
                <a:r>
                  <a:rPr lang="en-US" altLang="zh-CN" sz="2400" b="1" dirty="0" smtClean="0">
                    <a:cs typeface="Times New Roman" panose="02020603050405020304" pitchFamily="18" charset="0"/>
                  </a:rPr>
                  <a:t>	</a:t>
                </a:r>
                <a14:m>
                  <m:oMath xmlns:m="http://schemas.openxmlformats.org/officeDocument/2006/math">
                    <m:sSub>
                      <m:sSubPr>
                        <m:ctrlPr>
                          <a:rPr lang="en-US" altLang="zh-CN" sz="2400" b="1" i="1">
                            <a:latin typeface="Cambria Math" panose="02040503050406030204" pitchFamily="18" charset="0"/>
                            <a:cs typeface="Times New Roman" panose="02020603050405020304" pitchFamily="18" charset="0"/>
                          </a:rPr>
                        </m:ctrlPr>
                      </m:sSubPr>
                      <m:e>
                        <m:d>
                          <m:dPr>
                            <m:ctrlPr>
                              <a:rPr lang="en-US" altLang="zh-CN" sz="2400" b="1" i="1">
                                <a:latin typeface="Cambria Math" panose="02040503050406030204" pitchFamily="18" charset="0"/>
                                <a:cs typeface="Times New Roman" panose="02020603050405020304" pitchFamily="18" charset="0"/>
                              </a:rPr>
                            </m:ctrlPr>
                          </m:dPr>
                          <m:e>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𝑬</m:t>
                                </m:r>
                              </m:e>
                              <m:sub>
                                <m:r>
                                  <a:rPr lang="en-US" altLang="zh-CN" sz="2400" b="1" i="1">
                                    <a:latin typeface="Cambria Math" panose="02040503050406030204" pitchFamily="18" charset="0"/>
                                    <a:cs typeface="Times New Roman" panose="02020603050405020304" pitchFamily="18" charset="0"/>
                                  </a:rPr>
                                  <m:t>𝑴𝑽</m:t>
                                </m:r>
                              </m:sub>
                            </m:sSub>
                          </m:e>
                        </m:d>
                      </m:e>
                      <m:sub>
                        <m:r>
                          <a:rPr lang="en-US" altLang="zh-CN" sz="2400" b="1" i="1">
                            <a:latin typeface="Cambria Math" panose="02040503050406030204" pitchFamily="18" charset="0"/>
                            <a:cs typeface="Times New Roman" panose="02020603050405020304" pitchFamily="18" charset="0"/>
                          </a:rPr>
                          <m:t>𝒏</m:t>
                        </m:r>
                      </m:sub>
                    </m:sSub>
                    <m:r>
                      <a:rPr lang="en-US" altLang="zh-CN" sz="2400" b="1" i="1">
                        <a:latin typeface="Cambria Math" panose="02040503050406030204" pitchFamily="18" charset="0"/>
                        <a:cs typeface="Times New Roman" panose="02020603050405020304" pitchFamily="18" charset="0"/>
                      </a:rPr>
                      <m:t>=</m:t>
                    </m:r>
                    <m:f>
                      <m:fPr>
                        <m:ctrlPr>
                          <a:rPr lang="en-US" altLang="zh-CN" sz="2400" b="1" i="1">
                            <a:latin typeface="Cambria Math" panose="02040503050406030204" pitchFamily="18" charset="0"/>
                            <a:cs typeface="Times New Roman" panose="02020603050405020304" pitchFamily="18" charset="0"/>
                          </a:rPr>
                        </m:ctrlPr>
                      </m:fPr>
                      <m:num>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𝒚</m:t>
                            </m:r>
                          </m:e>
                          <m:sub>
                            <m:r>
                              <a:rPr lang="en-US" altLang="zh-CN" sz="2400" b="1" i="1">
                                <a:latin typeface="Cambria Math" panose="02040503050406030204" pitchFamily="18" charset="0"/>
                                <a:cs typeface="Times New Roman" panose="02020603050405020304" pitchFamily="18" charset="0"/>
                              </a:rPr>
                              <m:t>𝒏</m:t>
                            </m:r>
                          </m:sub>
                        </m:sSub>
                        <m:r>
                          <a:rPr lang="en-US" altLang="zh-CN" sz="2400" b="1" i="1">
                            <a:latin typeface="Cambria Math" panose="02040503050406030204" pitchFamily="18" charset="0"/>
                            <a:cs typeface="Times New Roman" panose="02020603050405020304" pitchFamily="18" charset="0"/>
                          </a:rPr>
                          <m:t>−</m:t>
                        </m:r>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𝒚</m:t>
                            </m:r>
                          </m:e>
                          <m:sub>
                            <m:r>
                              <a:rPr lang="en-US" altLang="zh-CN" sz="2400" b="1" i="1">
                                <a:latin typeface="Cambria Math" panose="02040503050406030204" pitchFamily="18" charset="0"/>
                                <a:cs typeface="Times New Roman" panose="02020603050405020304" pitchFamily="18" charset="0"/>
                              </a:rPr>
                              <m:t>𝒏</m:t>
                            </m:r>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cs typeface="Times New Roman" panose="02020603050405020304" pitchFamily="18" charset="0"/>
                              </a:rPr>
                              <m:t>𝟏</m:t>
                            </m:r>
                          </m:sub>
                        </m:sSub>
                      </m:num>
                      <m:den>
                        <m:sSubSup>
                          <m:sSubSupPr>
                            <m:ctrlPr>
                              <a:rPr lang="en-US" altLang="zh-CN" sz="2400" b="1" i="1">
                                <a:latin typeface="Cambria Math" panose="02040503050406030204" pitchFamily="18" charset="0"/>
                                <a:cs typeface="Times New Roman" panose="02020603050405020304" pitchFamily="18" charset="0"/>
                              </a:rPr>
                            </m:ctrlPr>
                          </m:sSubSupPr>
                          <m:e>
                            <m:r>
                              <a:rPr lang="en-US" altLang="zh-CN" sz="2400" b="1" i="1">
                                <a:latin typeface="Cambria Math" panose="02040503050406030204" pitchFamily="18" charset="0"/>
                                <a:cs typeface="Times New Roman" panose="02020603050405020304" pitchFamily="18" charset="0"/>
                              </a:rPr>
                              <m:t>𝒚</m:t>
                            </m:r>
                          </m:e>
                          <m:sub>
                            <m:r>
                              <a:rPr lang="en-US" altLang="zh-CN" sz="2400" b="1" i="1">
                                <a:latin typeface="Cambria Math" panose="02040503050406030204" pitchFamily="18" charset="0"/>
                                <a:cs typeface="Times New Roman" panose="02020603050405020304" pitchFamily="18" charset="0"/>
                              </a:rPr>
                              <m:t>𝒏</m:t>
                            </m:r>
                          </m:sub>
                          <m:sup>
                            <m:r>
                              <a:rPr lang="en-US" altLang="zh-CN" sz="2400" b="1"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400" b="1" i="1">
                            <a:latin typeface="Cambria Math" panose="02040503050406030204" pitchFamily="18" charset="0"/>
                            <a:cs typeface="Times New Roman" panose="02020603050405020304" pitchFamily="18" charset="0"/>
                          </a:rPr>
                          <m:t>−</m:t>
                        </m:r>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𝒚</m:t>
                            </m:r>
                          </m:e>
                          <m:sub>
                            <m:r>
                              <a:rPr lang="en-US" altLang="zh-CN" sz="2400" b="1" i="1">
                                <a:latin typeface="Cambria Math" panose="02040503050406030204" pitchFamily="18" charset="0"/>
                                <a:cs typeface="Times New Roman" panose="02020603050405020304" pitchFamily="18" charset="0"/>
                              </a:rPr>
                              <m:t>𝒏</m:t>
                            </m:r>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cs typeface="Times New Roman" panose="02020603050405020304" pitchFamily="18" charset="0"/>
                              </a:rPr>
                              <m:t>𝟏</m:t>
                            </m:r>
                          </m:sub>
                        </m:sSub>
                      </m:den>
                    </m:f>
                    <m:r>
                      <a:rPr lang="en-US" altLang="zh-CN" sz="2400" b="1" i="1">
                        <a:latin typeface="Cambria Math" panose="02040503050406030204" pitchFamily="18" charset="0"/>
                        <a:cs typeface="Times New Roman" panose="02020603050405020304" pitchFamily="18" charset="0"/>
                      </a:rPr>
                      <m:t>=</m:t>
                    </m:r>
                    <m:f>
                      <m:fPr>
                        <m:ctrlPr>
                          <a:rPr lang="en-US" altLang="zh-CN" sz="2400" b="1" i="1" smtClean="0">
                            <a:latin typeface="Cambria Math" panose="02040503050406030204" pitchFamily="18" charset="0"/>
                            <a:cs typeface="Times New Roman" panose="02020603050405020304" pitchFamily="18" charset="0"/>
                          </a:rPr>
                        </m:ctrlPr>
                      </m:fPr>
                      <m:num>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smtClean="0">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sub>
                        </m:sSub>
                        <m:r>
                          <a:rPr lang="en-US" altLang="zh-CN" sz="2400" b="1" i="1" smtClean="0">
                            <a:latin typeface="Cambria Math" panose="02040503050406030204" pitchFamily="18" charset="0"/>
                            <a:cs typeface="Times New Roman" panose="02020603050405020304" pitchFamily="18" charset="0"/>
                          </a:rPr>
                          <m:t>−</m:t>
                        </m:r>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smtClean="0">
                                <a:latin typeface="Cambria Math" panose="02040503050406030204" pitchFamily="18" charset="0"/>
                                <a:cs typeface="Times New Roman" panose="02020603050405020304" pitchFamily="18" charset="0"/>
                              </a:rPr>
                              <m:t>𝒏</m:t>
                            </m:r>
                          </m:sub>
                        </m:sSub>
                      </m:num>
                      <m:den>
                        <m:sSubSup>
                          <m:sSubSupPr>
                            <m:ctrlPr>
                              <a:rPr lang="en-US" altLang="zh-CN" sz="2400" b="1" i="1" smtClean="0">
                                <a:latin typeface="Cambria Math" panose="02040503050406030204" pitchFamily="18" charset="0"/>
                                <a:cs typeface="Times New Roman" panose="02020603050405020304" pitchFamily="18" charset="0"/>
                              </a:rPr>
                            </m:ctrlPr>
                          </m:sSubSupPr>
                          <m:e>
                            <m:r>
                              <a:rPr lang="en-US" altLang="zh-CN" sz="2400" b="1" i="1" smtClean="0">
                                <a:latin typeface="Cambria Math" panose="02040503050406030204" pitchFamily="18" charset="0"/>
                                <a:cs typeface="Times New Roman" panose="02020603050405020304" pitchFamily="18" charset="0"/>
                              </a:rPr>
                              <m:t>𝒚</m:t>
                            </m:r>
                          </m:e>
                          <m:sub>
                            <m:r>
                              <a:rPr lang="en-US" altLang="zh-CN" sz="2400" b="1" i="1" smtClean="0">
                                <a:latin typeface="Cambria Math" panose="02040503050406030204" pitchFamily="18" charset="0"/>
                                <a:cs typeface="Times New Roman" panose="02020603050405020304" pitchFamily="18" charset="0"/>
                              </a:rPr>
                              <m:t>𝒏</m:t>
                            </m:r>
                          </m:sub>
                          <m:sup>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400" b="1" i="1" smtClean="0">
                            <a:latin typeface="Cambria Math" panose="02040503050406030204" pitchFamily="18" charset="0"/>
                            <a:cs typeface="Times New Roman" panose="02020603050405020304" pitchFamily="18" charset="0"/>
                          </a:rPr>
                          <m:t>−</m:t>
                        </m:r>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smtClean="0">
                                <a:latin typeface="Cambria Math" panose="02040503050406030204" pitchFamily="18" charset="0"/>
                                <a:cs typeface="Times New Roman" panose="02020603050405020304" pitchFamily="18" charset="0"/>
                              </a:rPr>
                              <m:t>𝒏</m:t>
                            </m:r>
                          </m:sub>
                        </m:sSub>
                      </m:den>
                    </m:f>
                  </m:oMath>
                </a14:m>
                <a:r>
                  <a:rPr lang="zh-CN" altLang="en-US" sz="2400" dirty="0" smtClean="0"/>
                  <a:t>，只要测出相邻两板的液相组成，就可知</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𝑀𝑉</m:t>
                        </m:r>
                      </m:sub>
                    </m:sSub>
                  </m:oMath>
                </a14:m>
                <a:r>
                  <a:rPr lang="zh-CN" altLang="en-US" sz="2400" dirty="0" smtClean="0"/>
                  <a:t>。</a:t>
                </a:r>
                <a:endParaRPr lang="en-US" altLang="zh-CN" sz="2400" dirty="0" smtClean="0"/>
              </a:p>
              <a:p>
                <a:pPr/>
                <a:endParaRPr lang="zh-CN" altLang="en-US" sz="2400" dirty="0"/>
              </a:p>
            </p:txBody>
          </p:sp>
        </mc:Choice>
        <mc:Fallback>
          <p:sp>
            <p:nvSpPr>
              <p:cNvPr id="2" name="文本框 1"/>
              <p:cNvSpPr txBox="1">
                <a:spLocks noRot="1" noChangeAspect="1" noMove="1" noResize="1" noEditPoints="1" noAdjustHandles="1" noChangeArrowheads="1" noChangeShapeType="1" noTextEdit="1"/>
              </p:cNvSpPr>
              <p:nvPr/>
            </p:nvSpPr>
            <p:spPr>
              <a:xfrm>
                <a:off x="348342" y="814107"/>
                <a:ext cx="11495315" cy="5792676"/>
              </a:xfrm>
              <a:prstGeom prst="rect">
                <a:avLst/>
              </a:prstGeom>
              <a:blipFill>
                <a:blip r:embed="rId3"/>
                <a:stretch>
                  <a:fillRect l="-795" t="-1158"/>
                </a:stretch>
              </a:blipFill>
            </p:spPr>
            <p:txBody>
              <a:bodyPr/>
              <a:lstStyle/>
              <a:p>
                <a:r>
                  <a:rPr lang="zh-CN" altLang="en-US">
                    <a:noFill/>
                  </a:rPr>
                  <a:t> </a:t>
                </a:r>
              </a:p>
            </p:txBody>
          </p:sp>
        </mc:Fallback>
      </mc:AlternateContent>
      <p:grpSp>
        <p:nvGrpSpPr>
          <p:cNvPr id="39" name="组合 38"/>
          <p:cNvGrpSpPr/>
          <p:nvPr/>
        </p:nvGrpSpPr>
        <p:grpSpPr>
          <a:xfrm>
            <a:off x="6950823" y="1460928"/>
            <a:ext cx="4818061" cy="2249517"/>
            <a:chOff x="4221164" y="2857500"/>
            <a:chExt cx="4818061" cy="2249517"/>
          </a:xfrm>
        </p:grpSpPr>
        <p:sp>
          <p:nvSpPr>
            <p:cNvPr id="40" name="Line 32"/>
            <p:cNvSpPr>
              <a:spLocks noChangeShapeType="1"/>
            </p:cNvSpPr>
            <p:nvPr/>
          </p:nvSpPr>
          <p:spPr bwMode="auto">
            <a:xfrm>
              <a:off x="4343400" y="3810000"/>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33"/>
            <p:cNvSpPr>
              <a:spLocks noChangeShapeType="1"/>
            </p:cNvSpPr>
            <p:nvPr/>
          </p:nvSpPr>
          <p:spPr bwMode="auto">
            <a:xfrm>
              <a:off x="4724400" y="3302000"/>
              <a:ext cx="0" cy="5080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34"/>
            <p:cNvSpPr>
              <a:spLocks noChangeShapeType="1"/>
            </p:cNvSpPr>
            <p:nvPr/>
          </p:nvSpPr>
          <p:spPr bwMode="auto">
            <a:xfrm>
              <a:off x="4724400" y="3937000"/>
              <a:ext cx="0" cy="5080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35"/>
            <p:cNvSpPr>
              <a:spLocks noChangeShapeType="1"/>
            </p:cNvSpPr>
            <p:nvPr/>
          </p:nvSpPr>
          <p:spPr bwMode="auto">
            <a:xfrm>
              <a:off x="5334000" y="3810000"/>
              <a:ext cx="0" cy="5080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36"/>
            <p:cNvSpPr>
              <a:spLocks noChangeShapeType="1"/>
            </p:cNvSpPr>
            <p:nvPr/>
          </p:nvSpPr>
          <p:spPr bwMode="auto">
            <a:xfrm flipV="1">
              <a:off x="5181600" y="3302000"/>
              <a:ext cx="0" cy="50800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 name="Object 37"/>
            <p:cNvGraphicFramePr>
              <a:graphicFrameLocks noChangeAspect="1"/>
            </p:cNvGraphicFramePr>
            <p:nvPr>
              <p:extLst>
                <p:ext uri="{D42A27DB-BD31-4B8C-83A1-F6EECF244321}">
                  <p14:modId xmlns:p14="http://schemas.microsoft.com/office/powerpoint/2010/main" val="3896600896"/>
                </p:ext>
              </p:extLst>
            </p:nvPr>
          </p:nvGraphicFramePr>
          <p:xfrm>
            <a:off x="4500563" y="4304771"/>
            <a:ext cx="482600" cy="510646"/>
          </p:xfrm>
          <a:graphic>
            <a:graphicData uri="http://schemas.openxmlformats.org/presentationml/2006/ole">
              <mc:AlternateContent xmlns:mc="http://schemas.openxmlformats.org/markup-compatibility/2006">
                <mc:Choice xmlns:v="urn:schemas-microsoft-com:vml" Requires="v">
                  <p:oleObj spid="_x0000_s6154" name="Equation" r:id="rId4" imgW="190440" imgH="241200" progId="Equation.DSMT4">
                    <p:embed/>
                  </p:oleObj>
                </mc:Choice>
                <mc:Fallback>
                  <p:oleObj name="Equation" r:id="rId4" imgW="190440" imgH="241200" progId="Equation.DSMT4">
                    <p:embed/>
                    <p:pic>
                      <p:nvPicPr>
                        <p:cNvPr id="172069"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4304771"/>
                          <a:ext cx="482600" cy="510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38"/>
            <p:cNvGraphicFramePr>
              <a:graphicFrameLocks noChangeAspect="1"/>
            </p:cNvGraphicFramePr>
            <p:nvPr>
              <p:extLst>
                <p:ext uri="{D42A27DB-BD31-4B8C-83A1-F6EECF244321}">
                  <p14:modId xmlns:p14="http://schemas.microsoft.com/office/powerpoint/2010/main" val="772696837"/>
                </p:ext>
              </p:extLst>
            </p:nvPr>
          </p:nvGraphicFramePr>
          <p:xfrm>
            <a:off x="5032375" y="2857500"/>
            <a:ext cx="482600" cy="482865"/>
          </p:xfrm>
          <a:graphic>
            <a:graphicData uri="http://schemas.openxmlformats.org/presentationml/2006/ole">
              <mc:AlternateContent xmlns:mc="http://schemas.openxmlformats.org/markup-compatibility/2006">
                <mc:Choice xmlns:v="urn:schemas-microsoft-com:vml" Requires="v">
                  <p:oleObj spid="_x0000_s6155" name="Equation" r:id="rId6" imgW="190440" imgH="228600" progId="Equation.DSMT4">
                    <p:embed/>
                  </p:oleObj>
                </mc:Choice>
                <mc:Fallback>
                  <p:oleObj name="Equation" r:id="rId6" imgW="190440" imgH="228600" progId="Equation.DSMT4">
                    <p:embed/>
                    <p:pic>
                      <p:nvPicPr>
                        <p:cNvPr id="17207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2857500"/>
                          <a:ext cx="482600" cy="48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39"/>
            <p:cNvGraphicFramePr>
              <a:graphicFrameLocks noChangeAspect="1"/>
            </p:cNvGraphicFramePr>
            <p:nvPr>
              <p:extLst>
                <p:ext uri="{D42A27DB-BD31-4B8C-83A1-F6EECF244321}">
                  <p14:modId xmlns:p14="http://schemas.microsoft.com/office/powerpoint/2010/main" val="695612095"/>
                </p:ext>
              </p:extLst>
            </p:nvPr>
          </p:nvGraphicFramePr>
          <p:xfrm>
            <a:off x="4221164" y="2857500"/>
            <a:ext cx="738187" cy="482865"/>
          </p:xfrm>
          <a:graphic>
            <a:graphicData uri="http://schemas.openxmlformats.org/presentationml/2006/ole">
              <mc:AlternateContent xmlns:mc="http://schemas.openxmlformats.org/markup-compatibility/2006">
                <mc:Choice xmlns:v="urn:schemas-microsoft-com:vml" Requires="v">
                  <p:oleObj spid="_x0000_s6156" name="Equation" r:id="rId8" imgW="291960" imgH="228600" progId="Equation.DSMT4">
                    <p:embed/>
                  </p:oleObj>
                </mc:Choice>
                <mc:Fallback>
                  <p:oleObj name="Equation" r:id="rId8" imgW="291960" imgH="228600" progId="Equation.DSMT4">
                    <p:embed/>
                    <p:pic>
                      <p:nvPicPr>
                        <p:cNvPr id="172071"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1164" y="2857500"/>
                          <a:ext cx="738187" cy="48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40"/>
            <p:cNvGraphicFramePr>
              <a:graphicFrameLocks noChangeAspect="1"/>
            </p:cNvGraphicFramePr>
            <p:nvPr>
              <p:extLst>
                <p:ext uri="{D42A27DB-BD31-4B8C-83A1-F6EECF244321}">
                  <p14:modId xmlns:p14="http://schemas.microsoft.com/office/powerpoint/2010/main" val="1023750540"/>
                </p:ext>
              </p:extLst>
            </p:nvPr>
          </p:nvGraphicFramePr>
          <p:xfrm>
            <a:off x="5073650" y="4254500"/>
            <a:ext cx="482600" cy="482865"/>
          </p:xfrm>
          <a:graphic>
            <a:graphicData uri="http://schemas.openxmlformats.org/presentationml/2006/ole">
              <mc:AlternateContent xmlns:mc="http://schemas.openxmlformats.org/markup-compatibility/2006">
                <mc:Choice xmlns:v="urn:schemas-microsoft-com:vml" Requires="v">
                  <p:oleObj spid="_x0000_s6157" name="Equation" r:id="rId10" imgW="190440" imgH="228600" progId="Equation.DSMT4">
                    <p:embed/>
                  </p:oleObj>
                </mc:Choice>
                <mc:Fallback>
                  <p:oleObj name="Equation" r:id="rId10" imgW="190440" imgH="228600" progId="Equation.DSMT4">
                    <p:embed/>
                    <p:pic>
                      <p:nvPicPr>
                        <p:cNvPr id="172072"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3650" y="4254500"/>
                          <a:ext cx="482600" cy="48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43"/>
            <p:cNvSpPr>
              <a:spLocks noChangeShapeType="1"/>
            </p:cNvSpPr>
            <p:nvPr/>
          </p:nvSpPr>
          <p:spPr bwMode="auto">
            <a:xfrm flipH="1">
              <a:off x="7391400" y="3010958"/>
              <a:ext cx="1600200" cy="1587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2" name="Group 45"/>
            <p:cNvGrpSpPr>
              <a:grpSpLocks/>
            </p:cNvGrpSpPr>
            <p:nvPr/>
          </p:nvGrpSpPr>
          <p:grpSpPr bwMode="auto">
            <a:xfrm>
              <a:off x="7620000" y="3380052"/>
              <a:ext cx="990600" cy="1016000"/>
              <a:chOff x="4560" y="2631"/>
              <a:chExt cx="624" cy="768"/>
            </a:xfrm>
          </p:grpSpPr>
          <p:sp>
            <p:nvSpPr>
              <p:cNvPr id="63" name="Line 46"/>
              <p:cNvSpPr>
                <a:spLocks noChangeShapeType="1"/>
              </p:cNvSpPr>
              <p:nvPr/>
            </p:nvSpPr>
            <p:spPr bwMode="auto">
              <a:xfrm flipH="1">
                <a:off x="4560" y="2640"/>
                <a:ext cx="62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47"/>
              <p:cNvSpPr>
                <a:spLocks noChangeShapeType="1"/>
              </p:cNvSpPr>
              <p:nvPr/>
            </p:nvSpPr>
            <p:spPr bwMode="auto">
              <a:xfrm>
                <a:off x="4560" y="2631"/>
                <a:ext cx="0" cy="76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 name="Line 48"/>
            <p:cNvSpPr>
              <a:spLocks noChangeShapeType="1"/>
            </p:cNvSpPr>
            <p:nvPr/>
          </p:nvSpPr>
          <p:spPr bwMode="auto">
            <a:xfrm>
              <a:off x="7620000" y="4409282"/>
              <a:ext cx="0" cy="44450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4" name="Object 49"/>
            <p:cNvGraphicFramePr>
              <a:graphicFrameLocks noChangeAspect="1"/>
            </p:cNvGraphicFramePr>
            <p:nvPr>
              <p:extLst>
                <p:ext uri="{D42A27DB-BD31-4B8C-83A1-F6EECF244321}">
                  <p14:modId xmlns:p14="http://schemas.microsoft.com/office/powerpoint/2010/main" val="426807620"/>
                </p:ext>
              </p:extLst>
            </p:nvPr>
          </p:nvGraphicFramePr>
          <p:xfrm>
            <a:off x="8297863" y="3708136"/>
            <a:ext cx="741362" cy="482864"/>
          </p:xfrm>
          <a:graphic>
            <a:graphicData uri="http://schemas.openxmlformats.org/presentationml/2006/ole">
              <mc:AlternateContent xmlns:mc="http://schemas.openxmlformats.org/markup-compatibility/2006">
                <mc:Choice xmlns:v="urn:schemas-microsoft-com:vml" Requires="v">
                  <p:oleObj spid="_x0000_s6158" name="Equation" r:id="rId12" imgW="291960" imgH="228600" progId="Equation.DSMT4">
                    <p:embed/>
                  </p:oleObj>
                </mc:Choice>
                <mc:Fallback>
                  <p:oleObj name="Equation" r:id="rId12" imgW="291960" imgH="228600" progId="Equation.DSMT4">
                    <p:embed/>
                    <p:pic>
                      <p:nvPicPr>
                        <p:cNvPr id="172081"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7863" y="3708136"/>
                          <a:ext cx="741362" cy="482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Line 50"/>
            <p:cNvSpPr>
              <a:spLocks noChangeShapeType="1"/>
            </p:cNvSpPr>
            <p:nvPr/>
          </p:nvSpPr>
          <p:spPr bwMode="auto">
            <a:xfrm>
              <a:off x="8610600" y="3365500"/>
              <a:ext cx="0" cy="44450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51"/>
            <p:cNvSpPr>
              <a:spLocks noChangeShapeType="1"/>
            </p:cNvSpPr>
            <p:nvPr/>
          </p:nvSpPr>
          <p:spPr bwMode="auto">
            <a:xfrm flipH="1">
              <a:off x="7010400" y="3389313"/>
              <a:ext cx="609600"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7" name="Object 52"/>
            <p:cNvGraphicFramePr>
              <a:graphicFrameLocks noChangeAspect="1"/>
            </p:cNvGraphicFramePr>
            <p:nvPr>
              <p:extLst>
                <p:ext uri="{D42A27DB-BD31-4B8C-83A1-F6EECF244321}">
                  <p14:modId xmlns:p14="http://schemas.microsoft.com/office/powerpoint/2010/main" val="1986004988"/>
                </p:ext>
              </p:extLst>
            </p:nvPr>
          </p:nvGraphicFramePr>
          <p:xfrm>
            <a:off x="6553200" y="3198813"/>
            <a:ext cx="450850" cy="482865"/>
          </p:xfrm>
          <a:graphic>
            <a:graphicData uri="http://schemas.openxmlformats.org/presentationml/2006/ole">
              <mc:AlternateContent xmlns:mc="http://schemas.openxmlformats.org/markup-compatibility/2006">
                <mc:Choice xmlns:v="urn:schemas-microsoft-com:vml" Requires="v">
                  <p:oleObj spid="_x0000_s6159" name="Equation" r:id="rId14" imgW="177480" imgH="228600" progId="Equation.DSMT4">
                    <p:embed/>
                  </p:oleObj>
                </mc:Choice>
                <mc:Fallback>
                  <p:oleObj name="Equation" r:id="rId14" imgW="177480" imgH="228600" progId="Equation.DSMT4">
                    <p:embed/>
                    <p:pic>
                      <p:nvPicPr>
                        <p:cNvPr id="172084" name="Object 5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53200" y="3198813"/>
                          <a:ext cx="450850" cy="48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53"/>
            <p:cNvSpPr>
              <a:spLocks noChangeShapeType="1"/>
            </p:cNvSpPr>
            <p:nvPr/>
          </p:nvSpPr>
          <p:spPr bwMode="auto">
            <a:xfrm>
              <a:off x="7924800" y="3365500"/>
              <a:ext cx="0" cy="698500"/>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9" name="Group 54"/>
            <p:cNvGrpSpPr>
              <a:grpSpLocks/>
            </p:cNvGrpSpPr>
            <p:nvPr/>
          </p:nvGrpSpPr>
          <p:grpSpPr bwMode="auto">
            <a:xfrm>
              <a:off x="7816850" y="4064000"/>
              <a:ext cx="482600" cy="635000"/>
              <a:chOff x="4924" y="3072"/>
              <a:chExt cx="304" cy="480"/>
            </a:xfrm>
          </p:grpSpPr>
          <p:graphicFrame>
            <p:nvGraphicFramePr>
              <p:cNvPr id="61" name="Object 55"/>
              <p:cNvGraphicFramePr>
                <a:graphicFrameLocks noChangeAspect="1"/>
              </p:cNvGraphicFramePr>
              <p:nvPr/>
            </p:nvGraphicFramePr>
            <p:xfrm>
              <a:off x="4924" y="3187"/>
              <a:ext cx="304" cy="365"/>
            </p:xfrm>
            <a:graphic>
              <a:graphicData uri="http://schemas.openxmlformats.org/presentationml/2006/ole">
                <mc:AlternateContent xmlns:mc="http://schemas.openxmlformats.org/markup-compatibility/2006">
                  <mc:Choice xmlns:v="urn:schemas-microsoft-com:vml" Requires="v">
                    <p:oleObj spid="_x0000_s6160" name="Equation" r:id="rId16" imgW="190440" imgH="228600" progId="Equation.DSMT4">
                      <p:embed/>
                    </p:oleObj>
                  </mc:Choice>
                  <mc:Fallback>
                    <p:oleObj name="Equation" r:id="rId16" imgW="190440" imgH="228600" progId="Equation.DSMT4">
                      <p:embed/>
                      <p:pic>
                        <p:nvPicPr>
                          <p:cNvPr id="172087" name="Object 5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24" y="3187"/>
                            <a:ext cx="30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Line 56"/>
              <p:cNvSpPr>
                <a:spLocks noChangeShapeType="1"/>
              </p:cNvSpPr>
              <p:nvPr/>
            </p:nvSpPr>
            <p:spPr bwMode="auto">
              <a:xfrm>
                <a:off x="4992" y="3072"/>
                <a:ext cx="0" cy="221"/>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0" name="Object 57"/>
            <p:cNvGraphicFramePr>
              <a:graphicFrameLocks noChangeAspect="1"/>
            </p:cNvGraphicFramePr>
            <p:nvPr>
              <p:extLst>
                <p:ext uri="{D42A27DB-BD31-4B8C-83A1-F6EECF244321}">
                  <p14:modId xmlns:p14="http://schemas.microsoft.com/office/powerpoint/2010/main" val="2738478548"/>
                </p:ext>
              </p:extLst>
            </p:nvPr>
          </p:nvGraphicFramePr>
          <p:xfrm>
            <a:off x="7092280" y="4597694"/>
            <a:ext cx="611188" cy="509323"/>
          </p:xfrm>
          <a:graphic>
            <a:graphicData uri="http://schemas.openxmlformats.org/presentationml/2006/ole">
              <mc:AlternateContent xmlns:mc="http://schemas.openxmlformats.org/markup-compatibility/2006">
                <mc:Choice xmlns:v="urn:schemas-microsoft-com:vml" Requires="v">
                  <p:oleObj spid="_x0000_s6161" name="Equation" r:id="rId18" imgW="241200" imgH="241200" progId="Equation.DSMT4">
                    <p:embed/>
                  </p:oleObj>
                </mc:Choice>
                <mc:Fallback>
                  <p:oleObj name="Equation" r:id="rId18" imgW="241200" imgH="241200" progId="Equation.DSMT4">
                    <p:embed/>
                    <p:pic>
                      <p:nvPicPr>
                        <p:cNvPr id="172089" name="Object 5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92280" y="4597694"/>
                          <a:ext cx="611188" cy="509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 name="Arc 44"/>
          <p:cNvSpPr>
            <a:spLocks/>
          </p:cNvSpPr>
          <p:nvPr/>
        </p:nvSpPr>
        <p:spPr bwMode="auto">
          <a:xfrm>
            <a:off x="9616233" y="1540303"/>
            <a:ext cx="2203450" cy="2508250"/>
          </a:xfrm>
          <a:custGeom>
            <a:avLst/>
            <a:gdLst>
              <a:gd name="G0" fmla="+- 20034 0 0"/>
              <a:gd name="G1" fmla="+- 20677 0 0"/>
              <a:gd name="G2" fmla="+- 21600 0 0"/>
              <a:gd name="T0" fmla="*/ 0 w 20034"/>
              <a:gd name="T1" fmla="*/ 12602 h 20677"/>
              <a:gd name="T2" fmla="*/ 13787 w 20034"/>
              <a:gd name="T3" fmla="*/ 0 h 20677"/>
              <a:gd name="T4" fmla="*/ 20034 w 20034"/>
              <a:gd name="T5" fmla="*/ 20677 h 20677"/>
            </a:gdLst>
            <a:ahLst/>
            <a:cxnLst>
              <a:cxn ang="0">
                <a:pos x="T0" y="T1"/>
              </a:cxn>
              <a:cxn ang="0">
                <a:pos x="T2" y="T3"/>
              </a:cxn>
              <a:cxn ang="0">
                <a:pos x="T4" y="T5"/>
              </a:cxn>
            </a:cxnLst>
            <a:rect l="0" t="0" r="r" b="b"/>
            <a:pathLst>
              <a:path w="20034" h="20677" fill="none" extrusionOk="0">
                <a:moveTo>
                  <a:pt x="0" y="12602"/>
                </a:moveTo>
                <a:cubicBezTo>
                  <a:pt x="2448" y="6528"/>
                  <a:pt x="7518" y="1893"/>
                  <a:pt x="13787" y="0"/>
                </a:cubicBezTo>
              </a:path>
              <a:path w="20034" h="20677" stroke="0" extrusionOk="0">
                <a:moveTo>
                  <a:pt x="0" y="12602"/>
                </a:moveTo>
                <a:cubicBezTo>
                  <a:pt x="2448" y="6528"/>
                  <a:pt x="7518" y="1893"/>
                  <a:pt x="13787" y="0"/>
                </a:cubicBezTo>
                <a:lnTo>
                  <a:pt x="20034" y="20677"/>
                </a:lnTo>
                <a:close/>
              </a:path>
            </a:pathLst>
          </a:cu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60630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mc:AlternateContent xmlns:mc="http://schemas.openxmlformats.org/markup-compatibility/2006" xmlns:a14="http://schemas.microsoft.com/office/drawing/2010/main">
        <mc:Choice Requires="a14">
          <p:sp>
            <p:nvSpPr>
              <p:cNvPr id="2" name="文本框 1"/>
              <p:cNvSpPr txBox="1"/>
              <p:nvPr/>
            </p:nvSpPr>
            <p:spPr>
              <a:xfrm>
                <a:off x="378822" y="828896"/>
                <a:ext cx="11495315" cy="3865545"/>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6.7.4</a:t>
                </a:r>
                <a:r>
                  <a:rPr lang="zh-CN" altLang="en-US" sz="2800" b="1" dirty="0" smtClean="0">
                    <a:latin typeface="Times New Roman" panose="02020603050405020304" pitchFamily="18" charset="0"/>
                    <a:cs typeface="Times New Roman" panose="02020603050405020304" pitchFamily="18" charset="0"/>
                  </a:rPr>
                  <a:t>    塔高和塔径的计算</a:t>
                </a:r>
                <a:endParaRPr lang="en-US" altLang="zh-CN" sz="2800" b="1" dirty="0" smtClean="0">
                  <a:latin typeface="Times New Roman" panose="02020603050405020304" pitchFamily="18" charset="0"/>
                  <a:cs typeface="Times New Roman" panose="02020603050405020304" pitchFamily="18" charset="0"/>
                </a:endParaRPr>
              </a:p>
              <a:p>
                <a:r>
                  <a:rPr lang="en-US" altLang="zh-CN" sz="2600" b="1" dirty="0" smtClean="0">
                    <a:latin typeface="Times New Roman" panose="02020603050405020304" pitchFamily="18" charset="0"/>
                    <a:cs typeface="Times New Roman" panose="02020603050405020304" pitchFamily="18" charset="0"/>
                  </a:rPr>
                  <a:t>6.7.4.1</a:t>
                </a:r>
                <a:r>
                  <a:rPr lang="zh-CN" altLang="en-US" sz="2600" b="1" dirty="0" smtClean="0">
                    <a:latin typeface="+mn-ea"/>
                    <a:cs typeface="Times New Roman" panose="02020603050405020304" pitchFamily="18" charset="0"/>
                  </a:rPr>
                  <a:t>  塔高的计算</a:t>
                </a:r>
                <a:endParaRPr lang="en-US" altLang="zh-CN" sz="2600" b="1" dirty="0" smtClean="0">
                  <a:latin typeface="+mn-ea"/>
                  <a:cs typeface="Times New Roman" panose="02020603050405020304" pitchFamily="18" charset="0"/>
                </a:endParaRPr>
              </a:p>
              <a:p>
                <a:pPr>
                  <a:spcBef>
                    <a:spcPts val="600"/>
                  </a:spcBef>
                  <a:spcAft>
                    <a:spcPts val="600"/>
                  </a:spcAft>
                </a:pPr>
                <a14:m>
                  <m:oMathPara xmlns:m="http://schemas.openxmlformats.org/officeDocument/2006/math">
                    <m:oMathParaPr>
                      <m:jc m:val="center"/>
                    </m:oMathParaPr>
                    <m:oMath xmlns:m="http://schemas.openxmlformats.org/officeDocument/2006/math">
                      <m:r>
                        <a:rPr lang="en-US" altLang="zh-CN" sz="2600" b="1" i="1" smtClean="0">
                          <a:latin typeface="Cambria Math" panose="02040503050406030204" pitchFamily="18" charset="0"/>
                          <a:cs typeface="Times New Roman" panose="02020603050405020304" pitchFamily="18" charset="0"/>
                        </a:rPr>
                        <m:t>𝒁</m:t>
                      </m:r>
                      <m:r>
                        <a:rPr lang="en-US" altLang="zh-CN" sz="2600" b="1" i="1" smtClean="0">
                          <a:latin typeface="Cambria Math" panose="02040503050406030204" pitchFamily="18" charset="0"/>
                          <a:cs typeface="Times New Roman" panose="02020603050405020304" pitchFamily="18" charset="0"/>
                        </a:rPr>
                        <m:t>=</m:t>
                      </m:r>
                      <m:d>
                        <m:dPr>
                          <m:ctrlPr>
                            <a:rPr lang="en-US" altLang="zh-CN" sz="2600" b="1" i="1" smtClean="0">
                              <a:latin typeface="Cambria Math" panose="02040503050406030204" pitchFamily="18" charset="0"/>
                              <a:cs typeface="Times New Roman" panose="02020603050405020304" pitchFamily="18" charset="0"/>
                            </a:rPr>
                          </m:ctrlPr>
                        </m:dPr>
                        <m:e>
                          <m:sSub>
                            <m:sSubPr>
                              <m:ctrlPr>
                                <a:rPr lang="en-US" altLang="zh-CN" sz="2600" b="1" i="1" smtClean="0">
                                  <a:latin typeface="Cambria Math" panose="02040503050406030204" pitchFamily="18" charset="0"/>
                                  <a:cs typeface="Times New Roman" panose="02020603050405020304" pitchFamily="18" charset="0"/>
                                </a:rPr>
                              </m:ctrlPr>
                            </m:sSubPr>
                            <m:e>
                              <m:r>
                                <a:rPr lang="en-US" altLang="zh-CN" sz="2600" b="1" i="1" smtClean="0">
                                  <a:latin typeface="Cambria Math" panose="02040503050406030204" pitchFamily="18" charset="0"/>
                                  <a:cs typeface="Times New Roman" panose="02020603050405020304" pitchFamily="18" charset="0"/>
                                </a:rPr>
                                <m:t>𝑵</m:t>
                              </m:r>
                            </m:e>
                            <m:sub>
                              <m:r>
                                <a:rPr lang="en-US" altLang="zh-CN" sz="2600" b="1" i="1" smtClean="0">
                                  <a:latin typeface="Cambria Math" panose="02040503050406030204" pitchFamily="18" charset="0"/>
                                  <a:cs typeface="Times New Roman" panose="02020603050405020304" pitchFamily="18" charset="0"/>
                                </a:rPr>
                                <m:t>𝒑</m:t>
                              </m:r>
                            </m:sub>
                          </m:sSub>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𝟏</m:t>
                          </m:r>
                        </m:e>
                      </m:d>
                      <m:sSub>
                        <m:sSubPr>
                          <m:ctrlPr>
                            <a:rPr lang="en-US" altLang="zh-CN" sz="2600" b="1" i="1" smtClean="0">
                              <a:latin typeface="Cambria Math" panose="02040503050406030204" pitchFamily="18" charset="0"/>
                              <a:cs typeface="Times New Roman" panose="02020603050405020304" pitchFamily="18" charset="0"/>
                            </a:rPr>
                          </m:ctrlPr>
                        </m:sSubPr>
                        <m:e>
                          <m:r>
                            <a:rPr lang="en-US" altLang="zh-CN" sz="2600" b="1" i="1" smtClean="0">
                              <a:latin typeface="Cambria Math" panose="02040503050406030204" pitchFamily="18" charset="0"/>
                              <a:cs typeface="Times New Roman" panose="02020603050405020304" pitchFamily="18" charset="0"/>
                            </a:rPr>
                            <m:t>𝑯</m:t>
                          </m:r>
                        </m:e>
                        <m:sub>
                          <m:r>
                            <a:rPr lang="en-US" altLang="zh-CN" sz="2600" b="1" i="1" smtClean="0">
                              <a:latin typeface="Cambria Math" panose="02040503050406030204" pitchFamily="18" charset="0"/>
                              <a:cs typeface="Times New Roman" panose="02020603050405020304" pitchFamily="18" charset="0"/>
                            </a:rPr>
                            <m:t>𝑻</m:t>
                          </m:r>
                        </m:sub>
                      </m:sSub>
                    </m:oMath>
                  </m:oMathPara>
                </a14:m>
                <a:endParaRPr lang="en-US" altLang="zh-CN" sz="2600" b="1" dirty="0" smtClean="0">
                  <a:latin typeface="+mn-ea"/>
                  <a:cs typeface="Times New Roman" panose="02020603050405020304" pitchFamily="18" charset="0"/>
                </a:endParaRPr>
              </a:p>
              <a:p>
                <a:pPr>
                  <a:spcBef>
                    <a:spcPts val="600"/>
                  </a:spcBef>
                  <a:spcAft>
                    <a:spcPts val="600"/>
                  </a:spcAft>
                </a:pPr>
                <a:endParaRPr lang="en-US" altLang="zh-CN" sz="26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讨论：</a:t>
                </a:r>
                <a:endParaRPr lang="en-US" altLang="zh-CN" sz="2400" b="1" dirty="0" smtClean="0">
                  <a:latin typeface="+mn-ea"/>
                  <a:cs typeface="Times New Roman" panose="02020603050405020304" pitchFamily="18" charset="0"/>
                </a:endParaRPr>
              </a:p>
              <a:p>
                <a:r>
                  <a:rPr lang="zh-CN" altLang="zh-CN" sz="2400" b="1" dirty="0" smtClean="0">
                    <a:latin typeface="+mn-ea"/>
                    <a:cs typeface="Times New Roman" panose="02020603050405020304" pitchFamily="18" charset="0"/>
                  </a:rPr>
                  <a:t>①</a:t>
                </a:r>
                <a:r>
                  <a:rPr lang="zh-CN" altLang="en-US" sz="2400" b="1" dirty="0" smtClean="0">
                    <a:latin typeface="+mn-ea"/>
                    <a:cs typeface="Times New Roman" panose="02020603050405020304" pitchFamily="18" charset="0"/>
                  </a:rPr>
                  <a:t> 板间距的数值一般取整数，参照书中表</a:t>
                </a:r>
                <a:r>
                  <a:rPr lang="en-US" altLang="zh-CN" sz="2400" b="1" dirty="0" smtClean="0">
                    <a:latin typeface="+mn-ea"/>
                    <a:cs typeface="Times New Roman" panose="02020603050405020304" pitchFamily="18" charset="0"/>
                  </a:rPr>
                  <a:t>6-11</a:t>
                </a:r>
                <a:r>
                  <a:rPr lang="zh-CN" altLang="en-US" sz="2400" b="1" dirty="0" smtClean="0">
                    <a:latin typeface="+mn-ea"/>
                    <a:cs typeface="Times New Roman" panose="02020603050405020304" pitchFamily="18" charset="0"/>
                  </a:rPr>
                  <a:t>选取。</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如：塔径在</a:t>
                </a:r>
                <a14:m>
                  <m:oMath xmlns:m="http://schemas.openxmlformats.org/officeDocument/2006/math">
                    <m:r>
                      <a:rPr lang="en-US" altLang="zh-CN" sz="2400" b="1" dirty="0">
                        <a:latin typeface="Cambria Math" panose="02040503050406030204" pitchFamily="18" charset="0"/>
                        <a:cs typeface="Times New Roman" panose="02020603050405020304" pitchFamily="18" charset="0"/>
                      </a:rPr>
                      <m:t>8</m:t>
                    </m:r>
                    <m:r>
                      <a:rPr lang="en-US" altLang="zh-CN" sz="2400" b="1" i="1" dirty="0" smtClean="0">
                        <a:latin typeface="Cambria Math" panose="02040503050406030204" pitchFamily="18" charset="0"/>
                        <a:cs typeface="Times New Roman" panose="02020603050405020304" pitchFamily="18" charset="0"/>
                      </a:rPr>
                      <m:t>𝟎𝟎</m:t>
                    </m:r>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𝟏𝟐𝟎𝟎</m:t>
                    </m:r>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𝒎𝒎</m:t>
                    </m:r>
                    <m:r>
                      <a:rPr lang="zh-CN" altLang="en-US" sz="2400" b="1"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板间距可取</a:t>
                </a:r>
                <a14:m>
                  <m:oMath xmlns:m="http://schemas.openxmlformats.org/officeDocument/2006/math">
                    <m:r>
                      <a:rPr lang="en-US" altLang="zh-CN" sz="2400" b="1" dirty="0">
                        <a:latin typeface="Cambria Math" panose="02040503050406030204" pitchFamily="18" charset="0"/>
                        <a:cs typeface="Times New Roman" panose="02020603050405020304" pitchFamily="18" charset="0"/>
                      </a:rPr>
                      <m:t>3</m:t>
                    </m:r>
                    <m:r>
                      <a:rPr lang="en-US" altLang="zh-CN" sz="2400" b="1" i="1" dirty="0" smtClean="0">
                        <a:latin typeface="Cambria Math" panose="02040503050406030204" pitchFamily="18" charset="0"/>
                        <a:cs typeface="Times New Roman" panose="02020603050405020304" pitchFamily="18" charset="0"/>
                      </a:rPr>
                      <m:t>𝟎𝟎</m:t>
                    </m:r>
                    <m:r>
                      <a:rPr lang="zh-CN" altLang="en-US" sz="2400" b="1" i="1" dirty="0" smtClean="0">
                        <a:latin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cs typeface="Times New Roman" panose="02020603050405020304" pitchFamily="18" charset="0"/>
                      </a:rPr>
                      <m:t>𝟑𝟓𝟎</m:t>
                    </m:r>
                    <m:r>
                      <a:rPr lang="zh-CN" altLang="en-US" sz="2400" b="1" i="1" dirty="0" smtClean="0">
                        <a:latin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cs typeface="Times New Roman" panose="02020603050405020304" pitchFamily="18" charset="0"/>
                      </a:rPr>
                      <m:t>𝟒𝟎𝟎</m:t>
                    </m:r>
                    <m:r>
                      <a:rPr lang="zh-CN" altLang="en-US" sz="2400" b="1" i="1" dirty="0" smtClean="0">
                        <a:latin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cs typeface="Times New Roman" panose="02020603050405020304" pitchFamily="18" charset="0"/>
                      </a:rPr>
                      <m:t>𝟒𝟓𝟎</m:t>
                    </m:r>
                    <m:r>
                      <a:rPr lang="zh-CN" altLang="en-US" sz="2400" b="1" i="1" dirty="0" smtClean="0">
                        <a:latin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cs typeface="Times New Roman" panose="02020603050405020304" pitchFamily="18" charset="0"/>
                      </a:rPr>
                      <m:t>𝟓𝟎𝟎</m:t>
                    </m:r>
                    <m:r>
                      <a:rPr lang="en-US" altLang="zh-CN" sz="2400" b="1" i="1" dirty="0" smtClean="0">
                        <a:latin typeface="Cambria Math" panose="02040503050406030204" pitchFamily="18" charset="0"/>
                        <a:cs typeface="Times New Roman" panose="02020603050405020304" pitchFamily="18" charset="0"/>
                      </a:rPr>
                      <m:t>𝒎𝒎</m:t>
                    </m:r>
                  </m:oMath>
                </a14:m>
                <a:r>
                  <a:rPr lang="zh-CN" altLang="en-US" sz="2400" b="1" dirty="0" smtClean="0">
                    <a:latin typeface="+mn-ea"/>
                    <a:cs typeface="Times New Roman" panose="02020603050405020304" pitchFamily="18" charset="0"/>
                  </a:rPr>
                  <a:t>。</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② 板间距的大小要考虑安装、检修的需要。</a:t>
                </a:r>
                <a:endParaRPr lang="en-US" altLang="zh-CN" sz="2400" b="1" dirty="0" smtClean="0">
                  <a:latin typeface="+mn-ea"/>
                  <a:cs typeface="Times New Roman" panose="02020603050405020304" pitchFamily="18" charset="0"/>
                </a:endParaRPr>
              </a:p>
              <a:p>
                <a:r>
                  <a:rPr lang="zh-CN" altLang="zh-CN" sz="2400" b="1" dirty="0">
                    <a:latin typeface="+mn-ea"/>
                    <a:cs typeface="Times New Roman" panose="02020603050405020304" pitchFamily="18" charset="0"/>
                  </a:rPr>
                  <a:t>③</a:t>
                </a:r>
                <a:r>
                  <a:rPr lang="zh-CN" altLang="en-US" sz="2400" b="1" dirty="0">
                    <a:latin typeface="+mn-ea"/>
                    <a:cs typeface="Times New Roman" panose="02020603050405020304" pitchFamily="18" charset="0"/>
                  </a:rPr>
                  <a:t> 全塔高度包括塔的有效高度、塔顶和塔底空间及进料段高度。</a:t>
                </a:r>
                <a:r>
                  <a:rPr lang="zh-CN" altLang="en-US" sz="2400" b="1" dirty="0" smtClean="0">
                    <a:latin typeface="+mn-ea"/>
                    <a:cs typeface="Times New Roman" panose="02020603050405020304" pitchFamily="18" charset="0"/>
                  </a:rPr>
                  <a:t> </a:t>
                </a:r>
                <a:endParaRPr lang="en-US" altLang="zh-CN" sz="2400" b="1" dirty="0">
                  <a:latin typeface="+mn-ea"/>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78822" y="828896"/>
                <a:ext cx="11495315" cy="3865545"/>
              </a:xfrm>
              <a:prstGeom prst="rect">
                <a:avLst/>
              </a:prstGeom>
              <a:blipFill>
                <a:blip r:embed="rId2"/>
                <a:stretch>
                  <a:fillRect l="-1060" t="-2208" b="-26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标注 5"/>
              <p:cNvSpPr/>
              <p:nvPr/>
            </p:nvSpPr>
            <p:spPr>
              <a:xfrm>
                <a:off x="2063930" y="2103121"/>
                <a:ext cx="2312127" cy="365760"/>
              </a:xfrm>
              <a:prstGeom prst="wedgeRoundRectCallout">
                <a:avLst>
                  <a:gd name="adj1" fmla="val 72096"/>
                  <a:gd name="adj2" fmla="val -970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塔的有效段高度，</a:t>
                </a:r>
                <a14:m>
                  <m:oMath xmlns:m="http://schemas.openxmlformats.org/officeDocument/2006/math">
                    <m:r>
                      <a:rPr lang="en-US" altLang="zh-CN" b="0" i="1" smtClean="0">
                        <a:latin typeface="Cambria Math" panose="02040503050406030204" pitchFamily="18" charset="0"/>
                      </a:rPr>
                      <m:t>𝑚</m:t>
                    </m:r>
                  </m:oMath>
                </a14:m>
                <a:endParaRPr lang="zh-CN" altLang="en-US" dirty="0"/>
              </a:p>
            </p:txBody>
          </p:sp>
        </mc:Choice>
        <mc:Fallback xmlns="">
          <p:sp>
            <p:nvSpPr>
              <p:cNvPr id="6" name="圆角矩形标注 5"/>
              <p:cNvSpPr>
                <a:spLocks noRot="1" noChangeAspect="1" noMove="1" noResize="1" noEditPoints="1" noAdjustHandles="1" noChangeArrowheads="1" noChangeShapeType="1" noTextEdit="1"/>
              </p:cNvSpPr>
              <p:nvPr/>
            </p:nvSpPr>
            <p:spPr>
              <a:xfrm>
                <a:off x="2063930" y="2103121"/>
                <a:ext cx="2312127" cy="365760"/>
              </a:xfrm>
              <a:prstGeom prst="wedgeRoundRectCallout">
                <a:avLst>
                  <a:gd name="adj1" fmla="val 72096"/>
                  <a:gd name="adj2" fmla="val -97064"/>
                  <a:gd name="adj3" fmla="val 16667"/>
                </a:avLst>
              </a:prstGeom>
              <a:blipFill>
                <a:blip r:embed="rId3"/>
                <a:stretch>
                  <a:fillRect l="-215" b="-11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标注 7"/>
              <p:cNvSpPr/>
              <p:nvPr/>
            </p:nvSpPr>
            <p:spPr>
              <a:xfrm>
                <a:off x="7258593" y="2103121"/>
                <a:ext cx="1338515" cy="365760"/>
              </a:xfrm>
              <a:prstGeom prst="wedgeRoundRectCallout">
                <a:avLst>
                  <a:gd name="adj1" fmla="val -48243"/>
                  <a:gd name="adj2" fmla="val -934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板间距，</a:t>
                </a:r>
                <a14:m>
                  <m:oMath xmlns:m="http://schemas.openxmlformats.org/officeDocument/2006/math">
                    <m:r>
                      <a:rPr lang="en-US" altLang="zh-CN" b="0" i="1" smtClean="0">
                        <a:latin typeface="Cambria Math" panose="02040503050406030204" pitchFamily="18" charset="0"/>
                      </a:rPr>
                      <m:t>𝑚</m:t>
                    </m:r>
                  </m:oMath>
                </a14:m>
                <a:endParaRPr lang="zh-CN" altLang="en-US" dirty="0"/>
              </a:p>
            </p:txBody>
          </p:sp>
        </mc:Choice>
        <mc:Fallback xmlns="">
          <p:sp>
            <p:nvSpPr>
              <p:cNvPr id="8" name="圆角矩形标注 7"/>
              <p:cNvSpPr>
                <a:spLocks noRot="1" noChangeAspect="1" noMove="1" noResize="1" noEditPoints="1" noAdjustHandles="1" noChangeArrowheads="1" noChangeShapeType="1" noTextEdit="1"/>
              </p:cNvSpPr>
              <p:nvPr/>
            </p:nvSpPr>
            <p:spPr>
              <a:xfrm>
                <a:off x="7258593" y="2103121"/>
                <a:ext cx="1338515" cy="365760"/>
              </a:xfrm>
              <a:prstGeom prst="wedgeRoundRectCallout">
                <a:avLst>
                  <a:gd name="adj1" fmla="val -48243"/>
                  <a:gd name="adj2" fmla="val -93492"/>
                  <a:gd name="adj3" fmla="val 16667"/>
                </a:avLst>
              </a:prstGeom>
              <a:blipFill>
                <a:blip r:embed="rId4"/>
                <a:stretch>
                  <a:fillRect l="-2252" b="-12222"/>
                </a:stretch>
              </a:blipFill>
            </p:spPr>
            <p:txBody>
              <a:bodyPr/>
              <a:lstStyle/>
              <a:p>
                <a:r>
                  <a:rPr lang="zh-CN" altLang="en-US">
                    <a:noFill/>
                  </a:rPr>
                  <a:t> </a:t>
                </a:r>
              </a:p>
            </p:txBody>
          </p:sp>
        </mc:Fallback>
      </mc:AlternateContent>
      <p:sp>
        <p:nvSpPr>
          <p:cNvPr id="7" name="圆角矩形标注 6"/>
          <p:cNvSpPr/>
          <p:nvPr/>
        </p:nvSpPr>
        <p:spPr>
          <a:xfrm>
            <a:off x="5551714" y="2286001"/>
            <a:ext cx="1556229" cy="365760"/>
          </a:xfrm>
          <a:prstGeom prst="wedgeRoundRectCallout">
            <a:avLst>
              <a:gd name="adj1" fmla="val -28098"/>
              <a:gd name="adj2" fmla="val -970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实际塔板数</a:t>
            </a:r>
            <a:endParaRPr lang="zh-CN" altLang="en-US" dirty="0"/>
          </a:p>
        </p:txBody>
      </p:sp>
    </p:spTree>
    <p:extLst>
      <p:ext uri="{BB962C8B-B14F-4D97-AF65-F5344CB8AC3E}">
        <p14:creationId xmlns:p14="http://schemas.microsoft.com/office/powerpoint/2010/main" val="2042260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mc:AlternateContent xmlns:mc="http://schemas.openxmlformats.org/markup-compatibility/2006" xmlns:a14="http://schemas.microsoft.com/office/drawing/2010/main">
        <mc:Choice Requires="a14">
          <p:sp>
            <p:nvSpPr>
              <p:cNvPr id="2" name="文本框 1"/>
              <p:cNvSpPr txBox="1"/>
              <p:nvPr/>
            </p:nvSpPr>
            <p:spPr>
              <a:xfrm>
                <a:off x="378822" y="828896"/>
                <a:ext cx="11495315" cy="5600123"/>
              </a:xfrm>
              <a:prstGeom prst="rect">
                <a:avLst/>
              </a:prstGeom>
              <a:noFill/>
            </p:spPr>
            <p:txBody>
              <a:bodyPr wrap="square" rtlCol="0">
                <a:spAutoFit/>
              </a:bodyPr>
              <a:lstStyle/>
              <a:p>
                <a:pPr>
                  <a:spcBef>
                    <a:spcPts val="600"/>
                  </a:spcBef>
                  <a:spcAft>
                    <a:spcPts val="600"/>
                  </a:spcAft>
                </a:pPr>
                <a:r>
                  <a:rPr lang="en-US" altLang="zh-CN" sz="2600" b="1" dirty="0" smtClean="0">
                    <a:latin typeface="Times New Roman" panose="02020603050405020304" pitchFamily="18" charset="0"/>
                    <a:cs typeface="Times New Roman" panose="02020603050405020304" pitchFamily="18" charset="0"/>
                  </a:rPr>
                  <a:t>6.7.4.2</a:t>
                </a:r>
                <a:r>
                  <a:rPr lang="zh-CN" altLang="en-US" sz="2600" b="1" dirty="0" smtClean="0">
                    <a:latin typeface="+mn-ea"/>
                    <a:cs typeface="Times New Roman" panose="02020603050405020304" pitchFamily="18" charset="0"/>
                  </a:rPr>
                  <a:t>  塔径的计算</a:t>
                </a:r>
                <a:endParaRPr lang="en-US" altLang="zh-CN" sz="2600" b="1" dirty="0">
                  <a:latin typeface="+mn-ea"/>
                  <a:cs typeface="Times New Roman" panose="02020603050405020304" pitchFamily="18" charset="0"/>
                </a:endParaRPr>
              </a:p>
              <a:p>
                <a:pPr>
                  <a:spcBef>
                    <a:spcPts val="600"/>
                  </a:spcBef>
                  <a:spcAft>
                    <a:spcPts val="600"/>
                  </a:spcAft>
                </a:pPr>
                <a:r>
                  <a:rPr lang="en-US" altLang="zh-CN" sz="2600" b="1" dirty="0" smtClean="0">
                    <a:latin typeface="+mn-ea"/>
                    <a:cs typeface="Times New Roman" panose="02020603050405020304" pitchFamily="18" charset="0"/>
                  </a:rPr>
                  <a:t>									</a:t>
                </a:r>
                <a14:m>
                  <m:oMath xmlns:m="http://schemas.openxmlformats.org/officeDocument/2006/math">
                    <m:sSub>
                      <m:sSubPr>
                        <m:ctrlPr>
                          <a:rPr lang="en-US" altLang="zh-CN" sz="2600" b="1" i="1" smtClean="0">
                            <a:latin typeface="Cambria Math" panose="02040503050406030204" pitchFamily="18" charset="0"/>
                            <a:cs typeface="Times New Roman" panose="02020603050405020304" pitchFamily="18" charset="0"/>
                          </a:rPr>
                        </m:ctrlPr>
                      </m:sSubPr>
                      <m:e>
                        <m:r>
                          <a:rPr lang="en-US" altLang="zh-CN" sz="2600" b="1" i="1" smtClean="0">
                            <a:latin typeface="Cambria Math" panose="02040503050406030204" pitchFamily="18" charset="0"/>
                            <a:cs typeface="Times New Roman" panose="02020603050405020304" pitchFamily="18" charset="0"/>
                          </a:rPr>
                          <m:t>𝑫</m:t>
                        </m:r>
                      </m:e>
                      <m:sub>
                        <m:r>
                          <a:rPr lang="en-US" altLang="zh-CN" sz="2600" b="1" i="1" smtClean="0">
                            <a:latin typeface="Cambria Math" panose="02040503050406030204" pitchFamily="18" charset="0"/>
                            <a:cs typeface="Times New Roman" panose="02020603050405020304" pitchFamily="18" charset="0"/>
                          </a:rPr>
                          <m:t>𝑻</m:t>
                        </m:r>
                      </m:sub>
                    </m:sSub>
                    <m:r>
                      <a:rPr lang="en-US" altLang="zh-CN" sz="2600" b="1" i="1" smtClean="0">
                        <a:latin typeface="Cambria Math" panose="02040503050406030204" pitchFamily="18" charset="0"/>
                        <a:cs typeface="Times New Roman" panose="02020603050405020304" pitchFamily="18" charset="0"/>
                      </a:rPr>
                      <m:t>=</m:t>
                    </m:r>
                    <m:rad>
                      <m:radPr>
                        <m:degHide m:val="on"/>
                        <m:ctrlPr>
                          <a:rPr lang="en-US" altLang="zh-CN" sz="2600" b="1" i="1" smtClean="0">
                            <a:latin typeface="Cambria Math" panose="02040503050406030204" pitchFamily="18" charset="0"/>
                            <a:cs typeface="Times New Roman" panose="02020603050405020304" pitchFamily="18" charset="0"/>
                          </a:rPr>
                        </m:ctrlPr>
                      </m:radPr>
                      <m:deg/>
                      <m:e>
                        <m:f>
                          <m:fPr>
                            <m:ctrlPr>
                              <a:rPr lang="en-US" altLang="zh-CN" sz="2600" b="1" i="1" smtClean="0">
                                <a:latin typeface="Cambria Math" panose="02040503050406030204" pitchFamily="18" charset="0"/>
                                <a:cs typeface="Times New Roman" panose="02020603050405020304" pitchFamily="18" charset="0"/>
                              </a:rPr>
                            </m:ctrlPr>
                          </m:fPr>
                          <m:num>
                            <m:r>
                              <a:rPr lang="en-US" altLang="zh-CN" sz="2600" b="1" i="1" smtClean="0">
                                <a:latin typeface="Cambria Math" panose="02040503050406030204" pitchFamily="18" charset="0"/>
                                <a:cs typeface="Times New Roman" panose="02020603050405020304" pitchFamily="18" charset="0"/>
                              </a:rPr>
                              <m:t>𝟒</m:t>
                            </m:r>
                            <m:sSub>
                              <m:sSubPr>
                                <m:ctrlPr>
                                  <a:rPr lang="en-US" altLang="zh-CN" sz="2600" b="1" i="1" smtClean="0">
                                    <a:latin typeface="Cambria Math" panose="02040503050406030204" pitchFamily="18" charset="0"/>
                                    <a:cs typeface="Times New Roman" panose="02020603050405020304" pitchFamily="18" charset="0"/>
                                  </a:rPr>
                                </m:ctrlPr>
                              </m:sSubPr>
                              <m:e>
                                <m:r>
                                  <a:rPr lang="en-US" altLang="zh-CN" sz="2600" b="1" i="1" smtClean="0">
                                    <a:latin typeface="Cambria Math" panose="02040503050406030204" pitchFamily="18" charset="0"/>
                                    <a:cs typeface="Times New Roman" panose="02020603050405020304" pitchFamily="18" charset="0"/>
                                  </a:rPr>
                                  <m:t>𝒒</m:t>
                                </m:r>
                              </m:e>
                              <m:sub>
                                <m:r>
                                  <a:rPr lang="en-US" altLang="zh-CN" sz="2600" b="1" i="1" smtClean="0">
                                    <a:latin typeface="Cambria Math" panose="02040503050406030204" pitchFamily="18" charset="0"/>
                                    <a:cs typeface="Times New Roman" panose="02020603050405020304" pitchFamily="18" charset="0"/>
                                  </a:rPr>
                                  <m:t>𝑽</m:t>
                                </m:r>
                              </m:sub>
                            </m:sSub>
                          </m:num>
                          <m:den>
                            <m:r>
                              <a:rPr lang="zh-CN" altLang="en-US" sz="2600" b="1" i="1" smtClean="0">
                                <a:latin typeface="Cambria Math" panose="02040503050406030204" pitchFamily="18" charset="0"/>
                                <a:cs typeface="Times New Roman" panose="02020603050405020304" pitchFamily="18" charset="0"/>
                              </a:rPr>
                              <m:t>𝝅</m:t>
                            </m:r>
                            <m:r>
                              <a:rPr lang="en-US" altLang="zh-CN" sz="2600" b="1" i="1" smtClean="0">
                                <a:latin typeface="Cambria Math" panose="02040503050406030204" pitchFamily="18" charset="0"/>
                                <a:cs typeface="Times New Roman" panose="02020603050405020304" pitchFamily="18" charset="0"/>
                              </a:rPr>
                              <m:t>𝒖</m:t>
                            </m:r>
                          </m:den>
                        </m:f>
                      </m:e>
                    </m:rad>
                  </m:oMath>
                </a14:m>
                <a:endParaRPr lang="en-US" altLang="zh-CN" sz="2600" b="1" dirty="0">
                  <a:latin typeface="+mn-ea"/>
                  <a:cs typeface="Times New Roman" panose="02020603050405020304" pitchFamily="18" charset="0"/>
                </a:endParaRPr>
              </a:p>
              <a:p>
                <a:r>
                  <a:rPr lang="zh-CN" altLang="en-US" sz="2400" b="1" dirty="0" smtClean="0">
                    <a:latin typeface="+mn-ea"/>
                    <a:cs typeface="Times New Roman" panose="02020603050405020304" pitchFamily="18" charset="0"/>
                  </a:rPr>
                  <a:t>讨论：</a:t>
                </a:r>
                <a:endParaRPr lang="en-US" altLang="zh-CN" sz="2400" b="1" dirty="0" smtClean="0">
                  <a:latin typeface="+mn-ea"/>
                  <a:cs typeface="Times New Roman" panose="02020603050405020304" pitchFamily="18" charset="0"/>
                </a:endParaRPr>
              </a:p>
              <a:p>
                <a:r>
                  <a:rPr lang="zh-CN" altLang="zh-CN" sz="2400" b="1" dirty="0" smtClean="0">
                    <a:latin typeface="+mn-ea"/>
                    <a:cs typeface="Times New Roman" panose="02020603050405020304" pitchFamily="18" charset="0"/>
                  </a:rPr>
                  <a:t>①</a:t>
                </a:r>
                <a:r>
                  <a:rPr lang="zh-CN" altLang="en-US" sz="2400" b="1" dirty="0" smtClean="0">
                    <a:latin typeface="+mn-ea"/>
                    <a:cs typeface="Times New Roman" panose="02020603050405020304" pitchFamily="18" charset="0"/>
                  </a:rPr>
                  <a:t> </a:t>
                </a:r>
                <a:r>
                  <a:rPr lang="zh-CN" altLang="en-US" sz="2400" b="1" dirty="0">
                    <a:latin typeface="+mn-ea"/>
                    <a:cs typeface="Times New Roman" panose="02020603050405020304" pitchFamily="18" charset="0"/>
                  </a:rPr>
                  <a:t>精馏段可按塔顶状态计算</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② </a:t>
                </a:r>
                <a:r>
                  <a:rPr lang="zh-CN" altLang="en-US" sz="2400" b="1" dirty="0" smtClean="0">
                    <a:latin typeface="+mn-ea"/>
                    <a:cs typeface="Times New Roman" panose="02020603050405020304" pitchFamily="18" charset="0"/>
                  </a:rPr>
                  <a:t>提馏段</a:t>
                </a:r>
                <a:r>
                  <a:rPr lang="zh-CN" altLang="en-US" sz="2400" b="1" dirty="0">
                    <a:latin typeface="+mn-ea"/>
                    <a:cs typeface="Times New Roman" panose="02020603050405020304" pitchFamily="18" charset="0"/>
                  </a:rPr>
                  <a:t>可按塔釜状态计算</a:t>
                </a:r>
                <a:endParaRPr lang="en-US" altLang="zh-CN" sz="2400" b="1" dirty="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③ 空塔气速是以整个塔截面积为基准计算的气体速率。</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   空塔气速</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，生产能力</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，塔径</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，雾沫夹带量</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a:t>
                </a:r>
                <a:endParaRPr lang="en-US" altLang="zh-CN" sz="2400" b="1" dirty="0" smtClean="0">
                  <a:latin typeface="+mn-ea"/>
                  <a:cs typeface="Times New Roman" panose="02020603050405020304" pitchFamily="18" charset="0"/>
                </a:endParaRPr>
              </a:p>
              <a:p>
                <a:r>
                  <a:rPr lang="en-US" altLang="zh-CN"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空塔</a:t>
                </a:r>
                <a:r>
                  <a:rPr lang="zh-CN" altLang="en-US" sz="2400" b="1" dirty="0">
                    <a:latin typeface="+mn-ea"/>
                    <a:cs typeface="Times New Roman" panose="02020603050405020304" pitchFamily="18" charset="0"/>
                  </a:rPr>
                  <a:t>气</a:t>
                </a:r>
                <a:r>
                  <a:rPr lang="zh-CN" altLang="en-US" sz="2400" b="1" dirty="0" smtClean="0">
                    <a:latin typeface="+mn-ea"/>
                    <a:cs typeface="Times New Roman" panose="02020603050405020304" pitchFamily="18" charset="0"/>
                  </a:rPr>
                  <a:t>速</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，塔径</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，板间距</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a:t>
                </a:r>
                <a:r>
                  <a:rPr lang="zh-CN" altLang="en-US" sz="2400" b="1" dirty="0">
                    <a:latin typeface="+mn-ea"/>
                    <a:cs typeface="Times New Roman" panose="02020603050405020304" pitchFamily="18" charset="0"/>
                  </a:rPr>
                  <a:t>雾沫夹带</a:t>
                </a:r>
                <a:r>
                  <a:rPr lang="zh-CN" altLang="en-US" sz="2400" b="1" dirty="0" smtClean="0">
                    <a:latin typeface="+mn-ea"/>
                    <a:cs typeface="Times New Roman" panose="02020603050405020304" pitchFamily="18" charset="0"/>
                  </a:rPr>
                  <a:t>量</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，可能发生漏液。</a:t>
                </a:r>
                <a:endParaRPr lang="en-US" altLang="zh-CN" sz="2400" b="1" dirty="0" smtClean="0">
                  <a:latin typeface="+mn-ea"/>
                  <a:cs typeface="Times New Roman" panose="02020603050405020304" pitchFamily="18" charset="0"/>
                </a:endParaRPr>
              </a:p>
              <a:p>
                <a:r>
                  <a:rPr lang="zh-CN" altLang="zh-CN" sz="2400" b="1" dirty="0" smtClean="0">
                    <a:latin typeface="+mn-ea"/>
                    <a:ea typeface="等线" panose="02010600030101010101" pitchFamily="2" charset="-122"/>
                    <a:cs typeface="Times New Roman" panose="02020603050405020304" pitchFamily="18" charset="0"/>
                  </a:rPr>
                  <a:t>④</a:t>
                </a:r>
                <a:r>
                  <a:rPr lang="zh-CN" altLang="en-US" sz="2400" b="1" dirty="0" smtClean="0">
                    <a:latin typeface="+mn-ea"/>
                    <a:ea typeface="等线" panose="02010600030101010101" pitchFamily="2" charset="-122"/>
                    <a:cs typeface="Times New Roman" panose="02020603050405020304" pitchFamily="18" charset="0"/>
                  </a:rPr>
                  <a:t> </a:t>
                </a:r>
                <a:r>
                  <a:rPr lang="zh-CN" altLang="en-US" sz="2400" b="1" dirty="0">
                    <a:latin typeface="+mn-ea"/>
                    <a:cs typeface="Times New Roman" panose="02020603050405020304" pitchFamily="18" charset="0"/>
                  </a:rPr>
                  <a:t>空塔气速的</a:t>
                </a:r>
                <a:r>
                  <a:rPr lang="zh-CN" altLang="en-US" sz="2400" b="1" dirty="0" smtClean="0">
                    <a:latin typeface="+mn-ea"/>
                    <a:cs typeface="Times New Roman" panose="02020603050405020304" pitchFamily="18" charset="0"/>
                  </a:rPr>
                  <a:t>选择：</a:t>
                </a:r>
                <a:endParaRPr lang="en-US" altLang="zh-CN" sz="2400" b="1" dirty="0" smtClean="0">
                  <a:latin typeface="+mn-ea"/>
                  <a:cs typeface="Times New Roman" panose="02020603050405020304" pitchFamily="18" charset="0"/>
                </a:endParaRPr>
              </a:p>
              <a:p>
                <a:r>
                  <a:rPr lang="en-US" altLang="zh-CN"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下限</a:t>
                </a:r>
                <a:r>
                  <a:rPr lang="en-US" altLang="zh-CN" sz="2400" b="1" dirty="0" smtClean="0">
                    <a:latin typeface="+mn-ea"/>
                    <a:cs typeface="Times New Roman" panose="02020603050405020304" pitchFamily="18" charset="0"/>
                  </a:rPr>
                  <a:t>——</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&gt;</m:t>
                    </m:r>
                  </m:oMath>
                </a14:m>
                <a:r>
                  <a:rPr lang="zh-CN" altLang="en-US" sz="2400" b="1" dirty="0" smtClean="0">
                    <a:latin typeface="+mn-ea"/>
                    <a:cs typeface="Times New Roman" panose="02020603050405020304" pitchFamily="18" charset="0"/>
                  </a:rPr>
                  <a:t>漏液点气速，</a:t>
                </a:r>
                <a:endParaRPr lang="en-US" altLang="zh-CN" sz="2400" b="1" dirty="0" smtClean="0">
                  <a:latin typeface="+mn-ea"/>
                  <a:cs typeface="Times New Roman" panose="02020603050405020304" pitchFamily="18" charset="0"/>
                </a:endParaRPr>
              </a:p>
              <a:p>
                <a:r>
                  <a:rPr lang="en-US" altLang="zh-CN"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上限</a:t>
                </a:r>
                <a:r>
                  <a:rPr lang="en-US" altLang="zh-CN" sz="2400" b="1" dirty="0" smtClean="0">
                    <a:latin typeface="+mn-ea"/>
                    <a:cs typeface="Times New Roman" panose="02020603050405020304" pitchFamily="18" charset="0"/>
                  </a:rPr>
                  <a:t>——</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&lt;</m:t>
                    </m:r>
                  </m:oMath>
                </a14:m>
                <a:r>
                  <a:rPr lang="zh-CN" altLang="en-US" sz="2400" b="1" dirty="0" smtClean="0">
                    <a:latin typeface="+mn-ea"/>
                    <a:cs typeface="Times New Roman" panose="02020603050405020304" pitchFamily="18" charset="0"/>
                  </a:rPr>
                  <a:t>发生严重液沫夹带或液泛时的气速。</a:t>
                </a:r>
                <a:endParaRPr lang="en-US" altLang="zh-CN" sz="2400" b="1" dirty="0" smtClean="0">
                  <a:latin typeface="+mn-ea"/>
                  <a:cs typeface="Times New Roman" panose="02020603050405020304" pitchFamily="18" charset="0"/>
                </a:endParaRPr>
              </a:p>
              <a:p>
                <a:pPr marL="457200" indent="-457200">
                  <a:buAutoNum type="circleNumDbPlain" startAt="5"/>
                </a:pPr>
                <a:r>
                  <a:rPr lang="zh-CN" altLang="en-US" sz="2400" b="1" dirty="0" smtClean="0">
                    <a:latin typeface="+mn-ea"/>
                    <a:cs typeface="Times New Roman" panose="02020603050405020304" pitchFamily="18" charset="0"/>
                  </a:rPr>
                  <a:t>空</a:t>
                </a:r>
                <a:r>
                  <a:rPr lang="zh-CN" altLang="en-US" sz="2400" b="1" dirty="0">
                    <a:latin typeface="+mn-ea"/>
                    <a:cs typeface="Times New Roman" panose="02020603050405020304" pitchFamily="18" charset="0"/>
                  </a:rPr>
                  <a:t>塔气</a:t>
                </a:r>
                <a:r>
                  <a:rPr lang="zh-CN" altLang="en-US" sz="2400" b="1" dirty="0" smtClean="0">
                    <a:latin typeface="+mn-ea"/>
                    <a:cs typeface="Times New Roman" panose="02020603050405020304" pitchFamily="18" charset="0"/>
                  </a:rPr>
                  <a:t>速的计算：</a:t>
                </a:r>
                <a:endParaRPr lang="en-US" altLang="zh-CN" sz="2400" b="1" dirty="0" smtClean="0">
                  <a:latin typeface="+mn-ea"/>
                  <a:cs typeface="Times New Roman" panose="02020603050405020304" pitchFamily="18" charset="0"/>
                </a:endParaRPr>
              </a:p>
              <a:p>
                <a:r>
                  <a:rPr lang="en-US" altLang="zh-CN" sz="2400" b="1" dirty="0" smtClean="0">
                    <a:cs typeface="Times New Roman" panose="02020603050405020304" pitchFamily="18" charset="0"/>
                  </a:rPr>
                  <a:t>      </a:t>
                </a:r>
                <a14:m>
                  <m:oMath xmlns:m="http://schemas.openxmlformats.org/officeDocument/2006/math">
                    <m:r>
                      <a:rPr lang="en-US" altLang="zh-CN" sz="2400" b="1">
                        <a:latin typeface="Cambria Math" panose="02040503050406030204" pitchFamily="18" charset="0"/>
                        <a:cs typeface="Times New Roman" panose="02020603050405020304" pitchFamily="18" charset="0"/>
                      </a:rPr>
                      <m:t>𝒖</m:t>
                    </m:r>
                    <m:r>
                      <a:rPr lang="en-US" altLang="zh-CN" sz="2400" b="1">
                        <a:latin typeface="Cambria Math" panose="02040503050406030204" pitchFamily="18" charset="0"/>
                        <a:cs typeface="Times New Roman" panose="02020603050405020304" pitchFamily="18" charset="0"/>
                      </a:rPr>
                      <m:t>=</m:t>
                    </m:r>
                    <m:d>
                      <m:dPr>
                        <m:ctrlPr>
                          <a:rPr lang="en-US" altLang="zh-CN" sz="2400" b="1" i="1">
                            <a:latin typeface="Cambria Math" panose="02040503050406030204" pitchFamily="18" charset="0"/>
                            <a:cs typeface="Times New Roman" panose="02020603050405020304" pitchFamily="18" charset="0"/>
                          </a:rPr>
                        </m:ctrlPr>
                      </m:dPr>
                      <m:e>
                        <m:r>
                          <a:rPr lang="en-US" altLang="zh-CN" sz="2400" b="1">
                            <a:latin typeface="Cambria Math" panose="02040503050406030204" pitchFamily="18" charset="0"/>
                            <a:cs typeface="Times New Roman" panose="02020603050405020304" pitchFamily="18" charset="0"/>
                          </a:rPr>
                          <m:t>𝟎</m:t>
                        </m:r>
                        <m:r>
                          <a:rPr lang="en-US" altLang="zh-CN" sz="2400" b="1">
                            <a:latin typeface="Cambria Math" panose="02040503050406030204" pitchFamily="18" charset="0"/>
                            <a:cs typeface="Times New Roman" panose="02020603050405020304" pitchFamily="18" charset="0"/>
                          </a:rPr>
                          <m:t>.</m:t>
                        </m:r>
                        <m:r>
                          <a:rPr lang="en-US" altLang="zh-CN" sz="2400" b="1">
                            <a:latin typeface="Cambria Math" panose="02040503050406030204" pitchFamily="18" charset="0"/>
                            <a:cs typeface="Times New Roman" panose="02020603050405020304" pitchFamily="18" charset="0"/>
                          </a:rPr>
                          <m:t>𝟔</m:t>
                        </m:r>
                        <m:r>
                          <a:rPr lang="en-US" altLang="zh-CN" sz="2400" b="1">
                            <a:latin typeface="Cambria Math" panose="02040503050406030204" pitchFamily="18" charset="0"/>
                            <a:cs typeface="Times New Roman" panose="02020603050405020304" pitchFamily="18" charset="0"/>
                          </a:rPr>
                          <m:t>~</m:t>
                        </m:r>
                        <m:r>
                          <a:rPr lang="en-US" altLang="zh-CN" sz="2400" b="1">
                            <a:latin typeface="Cambria Math" panose="02040503050406030204" pitchFamily="18" charset="0"/>
                            <a:cs typeface="Times New Roman" panose="02020603050405020304" pitchFamily="18" charset="0"/>
                          </a:rPr>
                          <m:t>𝟎</m:t>
                        </m:r>
                        <m:r>
                          <a:rPr lang="en-US" altLang="zh-CN" sz="2400" b="1">
                            <a:latin typeface="Cambria Math" panose="02040503050406030204" pitchFamily="18" charset="0"/>
                            <a:cs typeface="Times New Roman" panose="02020603050405020304" pitchFamily="18" charset="0"/>
                          </a:rPr>
                          <m:t>.</m:t>
                        </m:r>
                        <m:r>
                          <a:rPr lang="en-US" altLang="zh-CN" sz="2400" b="1">
                            <a:latin typeface="Cambria Math" panose="02040503050406030204" pitchFamily="18" charset="0"/>
                            <a:cs typeface="Times New Roman" panose="02020603050405020304" pitchFamily="18" charset="0"/>
                          </a:rPr>
                          <m:t>𝟖</m:t>
                        </m:r>
                      </m:e>
                    </m:d>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cs typeface="Times New Roman" panose="02020603050405020304" pitchFamily="18" charset="0"/>
                          </a:rPr>
                          <m:t>𝒖</m:t>
                        </m:r>
                      </m:e>
                      <m:sub>
                        <m:r>
                          <a:rPr lang="en-US" altLang="zh-CN" sz="2400" b="1">
                            <a:latin typeface="Cambria Math" panose="02040503050406030204" pitchFamily="18" charset="0"/>
                            <a:cs typeface="Times New Roman" panose="02020603050405020304" pitchFamily="18" charset="0"/>
                          </a:rPr>
                          <m:t>𝒎𝒂𝒙</m:t>
                        </m:r>
                      </m:sub>
                    </m:sSub>
                  </m:oMath>
                </a14:m>
                <a:endParaRPr lang="en-US" altLang="zh-CN" sz="2400" b="1" dirty="0">
                  <a:latin typeface="+mn-ea"/>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78822" y="828896"/>
                <a:ext cx="11495315" cy="5600123"/>
              </a:xfrm>
              <a:prstGeom prst="rect">
                <a:avLst/>
              </a:prstGeom>
              <a:blipFill>
                <a:blip r:embed="rId2"/>
                <a:stretch>
                  <a:fillRect l="-954" t="-1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圆角矩形标注 8"/>
              <p:cNvSpPr/>
              <p:nvPr/>
            </p:nvSpPr>
            <p:spPr>
              <a:xfrm>
                <a:off x="3035365" y="1955075"/>
                <a:ext cx="1171303" cy="365760"/>
              </a:xfrm>
              <a:prstGeom prst="wedgeRoundRectCallout">
                <a:avLst>
                  <a:gd name="adj1" fmla="val 84364"/>
                  <a:gd name="adj2" fmla="val -79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塔</a:t>
                </a:r>
                <a:r>
                  <a:rPr lang="zh-CN" altLang="en-US" dirty="0"/>
                  <a:t>径</a:t>
                </a:r>
                <a:r>
                  <a:rPr lang="zh-CN" altLang="en-US" dirty="0" smtClean="0"/>
                  <a:t>，</a:t>
                </a:r>
                <a14:m>
                  <m:oMath xmlns:m="http://schemas.openxmlformats.org/officeDocument/2006/math">
                    <m:r>
                      <a:rPr lang="en-US" altLang="zh-CN" b="0" i="1" smtClean="0">
                        <a:latin typeface="Cambria Math" panose="02040503050406030204" pitchFamily="18" charset="0"/>
                      </a:rPr>
                      <m:t>𝑚</m:t>
                    </m:r>
                  </m:oMath>
                </a14:m>
                <a:endParaRPr lang="zh-CN" altLang="en-US" dirty="0"/>
              </a:p>
            </p:txBody>
          </p:sp>
        </mc:Choice>
        <mc:Fallback xmlns="">
          <p:sp>
            <p:nvSpPr>
              <p:cNvPr id="9" name="圆角矩形标注 8"/>
              <p:cNvSpPr>
                <a:spLocks noRot="1" noChangeAspect="1" noMove="1" noResize="1" noEditPoints="1" noAdjustHandles="1" noChangeArrowheads="1" noChangeShapeType="1" noTextEdit="1"/>
              </p:cNvSpPr>
              <p:nvPr/>
            </p:nvSpPr>
            <p:spPr>
              <a:xfrm>
                <a:off x="3035365" y="1955075"/>
                <a:ext cx="1171303" cy="365760"/>
              </a:xfrm>
              <a:prstGeom prst="wedgeRoundRectCallout">
                <a:avLst>
                  <a:gd name="adj1" fmla="val 84364"/>
                  <a:gd name="adj2" fmla="val -79207"/>
                  <a:gd name="adj3" fmla="val 16667"/>
                </a:avLst>
              </a:prstGeom>
              <a:blipFill>
                <a:blip r:embed="rId3"/>
                <a:stretch>
                  <a:fillRect b="-135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圆角矩形标注 9"/>
              <p:cNvSpPr/>
              <p:nvPr/>
            </p:nvSpPr>
            <p:spPr>
              <a:xfrm>
                <a:off x="6619833" y="1019005"/>
                <a:ext cx="3788229" cy="365760"/>
              </a:xfrm>
              <a:prstGeom prst="wedgeRoundRectCallout">
                <a:avLst>
                  <a:gd name="adj1" fmla="val -64675"/>
                  <a:gd name="adj2" fmla="val 135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塔内上升气体的体积流量，</a:t>
                </a:r>
                <a14:m>
                  <m:oMath xmlns:m="http://schemas.openxmlformats.org/officeDocument/2006/math">
                    <m:f>
                      <m:fPr>
                        <m:type m:val="lin"/>
                        <m:ctrlPr>
                          <a:rPr lang="zh-CN" altLang="en-US"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3</m:t>
                            </m:r>
                          </m:sup>
                        </m:sSup>
                      </m:num>
                      <m:den>
                        <m:r>
                          <a:rPr lang="en-US" altLang="zh-CN" b="0" i="1" smtClean="0">
                            <a:latin typeface="Cambria Math" panose="02040503050406030204" pitchFamily="18" charset="0"/>
                          </a:rPr>
                          <m:t>𝑠</m:t>
                        </m:r>
                      </m:den>
                    </m:f>
                  </m:oMath>
                </a14:m>
                <a:endParaRPr lang="zh-CN" altLang="en-US" dirty="0"/>
              </a:p>
            </p:txBody>
          </p:sp>
        </mc:Choice>
        <mc:Fallback xmlns="">
          <p:sp>
            <p:nvSpPr>
              <p:cNvPr id="10" name="圆角矩形标注 9"/>
              <p:cNvSpPr>
                <a:spLocks noRot="1" noChangeAspect="1" noMove="1" noResize="1" noEditPoints="1" noAdjustHandles="1" noChangeArrowheads="1" noChangeShapeType="1" noTextEdit="1"/>
              </p:cNvSpPr>
              <p:nvPr/>
            </p:nvSpPr>
            <p:spPr>
              <a:xfrm>
                <a:off x="6619833" y="1019005"/>
                <a:ext cx="3788229" cy="365760"/>
              </a:xfrm>
              <a:prstGeom prst="wedgeRoundRectCallout">
                <a:avLst>
                  <a:gd name="adj1" fmla="val -64675"/>
                  <a:gd name="adj2" fmla="val 135078"/>
                  <a:gd name="adj3" fmla="val 16667"/>
                </a:avLst>
              </a:prstGeom>
              <a:blipFill>
                <a:blip r:embed="rId4"/>
                <a:stretch>
                  <a:fillRect t="-60000" r="-8240" b="-47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标注 10"/>
              <p:cNvSpPr/>
              <p:nvPr/>
            </p:nvSpPr>
            <p:spPr>
              <a:xfrm>
                <a:off x="6702992" y="1955075"/>
                <a:ext cx="1894116" cy="365760"/>
              </a:xfrm>
              <a:prstGeom prst="wedgeRoundRectCallout">
                <a:avLst>
                  <a:gd name="adj1" fmla="val -83296"/>
                  <a:gd name="adj2" fmla="val -256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空塔气速，</a:t>
                </a:r>
                <a14:m>
                  <m:oMath xmlns:m="http://schemas.openxmlformats.org/officeDocument/2006/math">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𝑠</m:t>
                        </m:r>
                      </m:den>
                    </m:f>
                  </m:oMath>
                </a14:m>
                <a:endParaRPr lang="zh-CN" altLang="en-US" dirty="0"/>
              </a:p>
            </p:txBody>
          </p:sp>
        </mc:Choice>
        <mc:Fallback xmlns="">
          <p:sp>
            <p:nvSpPr>
              <p:cNvPr id="11" name="圆角矩形标注 10"/>
              <p:cNvSpPr>
                <a:spLocks noRot="1" noChangeAspect="1" noMove="1" noResize="1" noEditPoints="1" noAdjustHandles="1" noChangeArrowheads="1" noChangeShapeType="1" noTextEdit="1"/>
              </p:cNvSpPr>
              <p:nvPr/>
            </p:nvSpPr>
            <p:spPr>
              <a:xfrm>
                <a:off x="6702992" y="1955075"/>
                <a:ext cx="1894116" cy="365760"/>
              </a:xfrm>
              <a:prstGeom prst="wedgeRoundRectCallout">
                <a:avLst>
                  <a:gd name="adj1" fmla="val -83296"/>
                  <a:gd name="adj2" fmla="val -25636"/>
                  <a:gd name="adj3" fmla="val 16667"/>
                </a:avLst>
              </a:prstGeom>
              <a:blipFill>
                <a:blip r:embed="rId5"/>
                <a:stretch>
                  <a:fillRect t="-109524" r="-17986" b="-1698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标注 11"/>
              <p:cNvSpPr/>
              <p:nvPr/>
            </p:nvSpPr>
            <p:spPr>
              <a:xfrm>
                <a:off x="4232363" y="6063259"/>
                <a:ext cx="2847706" cy="365760"/>
              </a:xfrm>
              <a:prstGeom prst="wedgeRoundRectCallout">
                <a:avLst>
                  <a:gd name="adj1" fmla="val -83296"/>
                  <a:gd name="adj2" fmla="val -256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最大允许空塔气速，</a:t>
                </a:r>
                <a14:m>
                  <m:oMath xmlns:m="http://schemas.openxmlformats.org/officeDocument/2006/math">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𝑠</m:t>
                        </m:r>
                      </m:den>
                    </m:f>
                  </m:oMath>
                </a14:m>
                <a:endParaRPr lang="zh-CN" altLang="en-US" dirty="0"/>
              </a:p>
            </p:txBody>
          </p:sp>
        </mc:Choice>
        <mc:Fallback xmlns="">
          <p:sp>
            <p:nvSpPr>
              <p:cNvPr id="12" name="圆角矩形标注 11"/>
              <p:cNvSpPr>
                <a:spLocks noRot="1" noChangeAspect="1" noMove="1" noResize="1" noEditPoints="1" noAdjustHandles="1" noChangeArrowheads="1" noChangeShapeType="1" noTextEdit="1"/>
              </p:cNvSpPr>
              <p:nvPr/>
            </p:nvSpPr>
            <p:spPr>
              <a:xfrm>
                <a:off x="4232363" y="6063259"/>
                <a:ext cx="2847706" cy="365760"/>
              </a:xfrm>
              <a:prstGeom prst="wedgeRoundRectCallout">
                <a:avLst>
                  <a:gd name="adj1" fmla="val -83296"/>
                  <a:gd name="adj2" fmla="val -25636"/>
                  <a:gd name="adj3" fmla="val 16667"/>
                </a:avLst>
              </a:prstGeom>
              <a:blipFill>
                <a:blip r:embed="rId6"/>
                <a:stretch>
                  <a:fillRect t="-109524" r="-11502" b="-169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5037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322216" y="809896"/>
                <a:ext cx="11547567" cy="5757538"/>
              </a:xfrm>
              <a:prstGeom prst="rect">
                <a:avLst/>
              </a:prstGeom>
              <a:noFill/>
            </p:spPr>
            <p:txBody>
              <a:bodyPr wrap="square" rtlCol="0">
                <a:spAutoFit/>
              </a:bodyPr>
              <a:lstStyle/>
              <a:p>
                <a:r>
                  <a:rPr lang="zh-CN" altLang="en-US" sz="2400" b="1" dirty="0">
                    <a:latin typeface="+mn-ea"/>
                    <a:ea typeface="等线" panose="02010600030101010101" pitchFamily="2" charset="-122"/>
                  </a:rPr>
                  <a:t>⑥</a:t>
                </a:r>
                <a:r>
                  <a:rPr lang="zh-CN" altLang="en-US" sz="2400" b="1" dirty="0" smtClean="0">
                    <a:latin typeface="+mn-ea"/>
                  </a:rPr>
                  <a:t> 最大允许空塔气速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𝒎𝒂𝒙</m:t>
                        </m:r>
                      </m:sub>
                    </m:sSub>
                  </m:oMath>
                </a14:m>
                <a:endParaRPr lang="en-US" altLang="zh-CN" sz="2400" b="1" dirty="0" smtClean="0">
                  <a:latin typeface="+mn-ea"/>
                </a:endParaRPr>
              </a:p>
              <a:p>
                <a:r>
                  <a:rPr lang="zh-CN" altLang="en-US" sz="2400" b="1" dirty="0" smtClean="0">
                    <a:latin typeface="+mn-ea"/>
                  </a:rPr>
                  <a:t> </a:t>
                </a:r>
                <a:r>
                  <a:rPr lang="en-US" altLang="zh-CN" sz="2400" b="1" dirty="0" smtClean="0">
                    <a:latin typeface="+mn-ea"/>
                  </a:rPr>
                  <a:t>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𝒎𝒂𝒙</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𝑪</m:t>
                    </m:r>
                    <m:rad>
                      <m:radPr>
                        <m:degHide m:val="on"/>
                        <m:ctrlPr>
                          <a:rPr lang="en-US" altLang="zh-CN" sz="2400" b="1" i="1" smtClean="0">
                            <a:latin typeface="Cambria Math" panose="02040503050406030204" pitchFamily="18" charset="0"/>
                          </a:rPr>
                        </m:ctrlPr>
                      </m:radPr>
                      <m:deg/>
                      <m:e>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𝝆</m:t>
                                </m:r>
                              </m:e>
                              <m:sub>
                                <m:r>
                                  <a:rPr lang="en-US" altLang="zh-CN" sz="2400" b="1" i="1" smtClean="0">
                                    <a:latin typeface="Cambria Math" panose="02040503050406030204" pitchFamily="18" charset="0"/>
                                  </a:rPr>
                                  <m:t>𝑳</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𝝆</m:t>
                                </m:r>
                              </m:e>
                              <m:sub>
                                <m:r>
                                  <a:rPr lang="en-US" altLang="zh-CN" sz="2400" b="1" i="1" smtClean="0">
                                    <a:latin typeface="Cambria Math" panose="02040503050406030204" pitchFamily="18" charset="0"/>
                                  </a:rPr>
                                  <m:t>𝑽</m:t>
                                </m:r>
                              </m:sub>
                            </m:sSub>
                          </m:num>
                          <m:den>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𝝆</m:t>
                                </m:r>
                              </m:e>
                              <m:sub>
                                <m:r>
                                  <a:rPr lang="en-US" altLang="zh-CN" sz="2400" b="1" i="1" smtClean="0">
                                    <a:latin typeface="Cambria Math" panose="02040503050406030204" pitchFamily="18" charset="0"/>
                                  </a:rPr>
                                  <m:t>𝑽</m:t>
                                </m:r>
                              </m:sub>
                            </m:sSub>
                          </m:den>
                        </m:f>
                      </m:e>
                    </m:rad>
                  </m:oMath>
                </a14:m>
                <a:endParaRPr lang="en-US" altLang="zh-CN" sz="2400" b="1" dirty="0" smtClean="0">
                  <a:latin typeface="+mn-ea"/>
                </a:endParaRPr>
              </a:p>
              <a:p>
                <a:endParaRPr lang="en-US" altLang="zh-CN" sz="2400" b="1" dirty="0">
                  <a:latin typeface="+mn-ea"/>
                </a:endParaRPr>
              </a:p>
              <a:p>
                <a:r>
                  <a:rPr lang="en-US" altLang="zh-CN" sz="2400" b="1" dirty="0">
                    <a:latin typeface="+mn-ea"/>
                  </a:rPr>
                  <a:t>	</a:t>
                </a:r>
                <a:r>
                  <a:rPr lang="en-US" altLang="zh-CN" sz="2400" b="1" dirty="0" smtClean="0">
                    <a:latin typeface="+mn-ea"/>
                  </a:rPr>
                  <a:t>	</a:t>
                </a:r>
                <a14:m>
                  <m:oMath xmlns:m="http://schemas.openxmlformats.org/officeDocument/2006/math">
                    <m:r>
                      <a:rPr lang="en-US" altLang="zh-CN" sz="2400" b="1" i="1" smtClean="0">
                        <a:latin typeface="Cambria Math" panose="02040503050406030204" pitchFamily="18" charset="0"/>
                      </a:rPr>
                      <m:t>𝑪</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𝑪</m:t>
                        </m:r>
                      </m:e>
                      <m:sub>
                        <m:r>
                          <a:rPr lang="en-US" altLang="zh-CN" sz="2400" b="1" i="1" smtClean="0">
                            <a:latin typeface="Cambria Math" panose="02040503050406030204" pitchFamily="18" charset="0"/>
                          </a:rPr>
                          <m:t>𝟐𝟎</m:t>
                        </m:r>
                      </m:sub>
                    </m:sSub>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zh-CN" altLang="en-US" sz="2400" b="1" i="1" smtClean="0">
                                    <a:latin typeface="Cambria Math" panose="02040503050406030204" pitchFamily="18" charset="0"/>
                                  </a:rPr>
                                  <m:t>𝝈</m:t>
                                </m:r>
                              </m:num>
                              <m:den>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𝟎𝟐</m:t>
                                </m:r>
                              </m:den>
                            </m:f>
                          </m:e>
                        </m:d>
                      </m:e>
                      <m:sup>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p>
                    </m:sSup>
                  </m:oMath>
                </a14:m>
                <a:endParaRPr lang="en-US" altLang="zh-CN" sz="2400" b="1" dirty="0" smtClean="0">
                  <a:latin typeface="+mn-ea"/>
                </a:endParaRPr>
              </a:p>
              <a:p>
                <a:endParaRPr lang="en-US" altLang="zh-CN" sz="2400" b="1" dirty="0">
                  <a:latin typeface="+mn-ea"/>
                </a:endParaRPr>
              </a:p>
              <a:p>
                <a:endParaRPr lang="en-US" altLang="zh-CN" sz="2400" b="1" dirty="0" smtClean="0">
                  <a:latin typeface="+mn-ea"/>
                </a:endParaRPr>
              </a:p>
              <a:p>
                <a:r>
                  <a:rPr lang="en-US" altLang="zh-CN" sz="2400" b="1" dirty="0" smtClean="0"/>
                  <a:t>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𝑪</m:t>
                        </m:r>
                      </m:e>
                      <m:sub>
                        <m:r>
                          <a:rPr lang="en-US" altLang="zh-CN" sz="2400" b="1" i="1" smtClean="0">
                            <a:latin typeface="Cambria Math" panose="02040503050406030204" pitchFamily="18" charset="0"/>
                          </a:rPr>
                          <m:t>𝟐𝟎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𝑳</m:t>
                            </m:r>
                          </m:num>
                          <m:den>
                            <m:r>
                              <a:rPr lang="en-US" altLang="zh-CN" sz="2400" b="1" i="1" smtClean="0">
                                <a:latin typeface="Cambria Math" panose="02040503050406030204" pitchFamily="18" charset="0"/>
                              </a:rPr>
                              <m:t>𝑽</m:t>
                            </m:r>
                          </m:den>
                        </m:f>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𝝆</m:t>
                                        </m:r>
                                      </m:e>
                                      <m:sub>
                                        <m:r>
                                          <a:rPr lang="en-US" altLang="zh-CN" sz="2400" b="1" i="1" smtClean="0">
                                            <a:latin typeface="Cambria Math" panose="02040503050406030204" pitchFamily="18" charset="0"/>
                                          </a:rPr>
                                          <m:t>𝑳</m:t>
                                        </m:r>
                                      </m:sub>
                                    </m:sSub>
                                  </m:num>
                                  <m:den>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𝝆</m:t>
                                        </m:r>
                                      </m:e>
                                      <m:sub>
                                        <m:r>
                                          <a:rPr lang="en-US" altLang="zh-CN" sz="2400" b="1" i="1" smtClean="0">
                                            <a:latin typeface="Cambria Math" panose="02040503050406030204" pitchFamily="18" charset="0"/>
                                          </a:rPr>
                                          <m:t>𝑽</m:t>
                                        </m:r>
                                      </m:sub>
                                    </m:sSub>
                                  </m:den>
                                </m:f>
                              </m:e>
                            </m:d>
                          </m:e>
                          <m:sup>
                            <m:box>
                              <m:boxPr>
                                <m:ctrlPr>
                                  <a:rPr lang="en-US" altLang="zh-CN" sz="2400" b="1" i="1" smtClean="0">
                                    <a:latin typeface="Cambria Math" panose="02040503050406030204" pitchFamily="18" charset="0"/>
                                  </a:rPr>
                                </m:ctrlPr>
                              </m:boxP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e>
                            </m:box>
                          </m:sup>
                        </m:sSup>
                        <m:r>
                          <a:rPr lang="zh-CN" altLang="en-US" sz="2400" b="1" i="1">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𝑯</m:t>
                                </m:r>
                              </m:e>
                              <m:sub>
                                <m:r>
                                  <a:rPr lang="en-US" altLang="zh-CN" sz="2400" b="1" i="1" smtClean="0">
                                    <a:latin typeface="Cambria Math" panose="02040503050406030204" pitchFamily="18" charset="0"/>
                                  </a:rPr>
                                  <m:t>𝑻</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𝑳</m:t>
                                </m:r>
                              </m:sub>
                            </m:sSub>
                          </m:e>
                        </m:d>
                      </m:e>
                    </m:d>
                  </m:oMath>
                </a14:m>
                <a:endParaRPr lang="en-US" altLang="zh-CN" sz="2400" b="1" dirty="0">
                  <a:latin typeface="+mn-ea"/>
                </a:endParaRPr>
              </a:p>
              <a:p>
                <a:endParaRPr lang="en-US" altLang="zh-CN" sz="2400" b="1" dirty="0" smtClean="0">
                  <a:latin typeface="+mn-ea"/>
                </a:endParaRPr>
              </a:p>
              <a:p>
                <a:endParaRPr lang="en-US" altLang="zh-CN" sz="2400" b="1" dirty="0">
                  <a:latin typeface="+mn-ea"/>
                </a:endParaRPr>
              </a:p>
              <a:p>
                <a:endParaRPr lang="en-US" altLang="zh-CN" sz="2400" b="1" dirty="0" smtClean="0">
                  <a:latin typeface="+mn-ea"/>
                </a:endParaRPr>
              </a:p>
              <a:p>
                <a:endParaRPr lang="en-US" altLang="zh-CN" sz="2400" b="1" dirty="0">
                  <a:latin typeface="+mn-ea"/>
                </a:endParaRPr>
              </a:p>
              <a:p>
                <a:endParaRPr lang="en-US" altLang="zh-CN" sz="2400" b="1" dirty="0" smtClean="0">
                  <a:latin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22216" y="809896"/>
                <a:ext cx="11547567" cy="5757538"/>
              </a:xfrm>
              <a:prstGeom prst="rect">
                <a:avLst/>
              </a:prstGeom>
              <a:blipFill>
                <a:blip r:embed="rId2"/>
                <a:stretch>
                  <a:fillRect l="-845" t="-12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圆角矩形标注 2"/>
              <p:cNvSpPr/>
              <p:nvPr/>
            </p:nvSpPr>
            <p:spPr>
              <a:xfrm>
                <a:off x="0" y="2091581"/>
                <a:ext cx="2377440" cy="352697"/>
              </a:xfrm>
              <a:prstGeom prst="wedgeRoundRectCallout">
                <a:avLst>
                  <a:gd name="adj1" fmla="val 54772"/>
                  <a:gd name="adj2" fmla="val -1635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气相负荷因子，</a:t>
                </a:r>
                <a14:m>
                  <m:oMath xmlns:m="http://schemas.openxmlformats.org/officeDocument/2006/math">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𝑠</m:t>
                        </m:r>
                      </m:den>
                    </m:f>
                  </m:oMath>
                </a14:m>
                <a:endParaRPr lang="zh-CN" altLang="en-US" dirty="0"/>
              </a:p>
            </p:txBody>
          </p:sp>
        </mc:Choice>
        <mc:Fallback xmlns="">
          <p:sp>
            <p:nvSpPr>
              <p:cNvPr id="3" name="圆角矩形标注 2"/>
              <p:cNvSpPr>
                <a:spLocks noRot="1" noChangeAspect="1" noMove="1" noResize="1" noEditPoints="1" noAdjustHandles="1" noChangeArrowheads="1" noChangeShapeType="1" noTextEdit="1"/>
              </p:cNvSpPr>
              <p:nvPr/>
            </p:nvSpPr>
            <p:spPr>
              <a:xfrm>
                <a:off x="0" y="2091581"/>
                <a:ext cx="2377440" cy="352697"/>
              </a:xfrm>
              <a:prstGeom prst="wedgeRoundRectCallout">
                <a:avLst>
                  <a:gd name="adj1" fmla="val 54772"/>
                  <a:gd name="adj2" fmla="val -163561"/>
                  <a:gd name="adj3" fmla="val 16667"/>
                </a:avLst>
              </a:prstGeom>
              <a:blipFill>
                <a:blip r:embed="rId3"/>
                <a:stretch>
                  <a:fillRect t="-3150" r="-12864" b="-850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圆角矩形标注 3"/>
              <p:cNvSpPr/>
              <p:nvPr/>
            </p:nvSpPr>
            <p:spPr>
              <a:xfrm>
                <a:off x="3235449" y="1948373"/>
                <a:ext cx="2756263" cy="352697"/>
              </a:xfrm>
              <a:prstGeom prst="wedgeRoundRectCallout">
                <a:avLst>
                  <a:gd name="adj1" fmla="val -38531"/>
                  <a:gd name="adj2" fmla="val -1487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气相、液相密度，</a:t>
                </a:r>
                <a14:m>
                  <m:oMath xmlns:m="http://schemas.openxmlformats.org/officeDocument/2006/math">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𝑘𝑔</m:t>
                        </m:r>
                      </m:num>
                      <m:den>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3</m:t>
                            </m:r>
                          </m:sup>
                        </m:sSup>
                      </m:den>
                    </m:f>
                  </m:oMath>
                </a14:m>
                <a:endParaRPr lang="zh-CN" altLang="en-US" dirty="0"/>
              </a:p>
            </p:txBody>
          </p:sp>
        </mc:Choice>
        <mc:Fallback xmlns="">
          <p:sp>
            <p:nvSpPr>
              <p:cNvPr id="4" name="圆角矩形标注 3"/>
              <p:cNvSpPr>
                <a:spLocks noRot="1" noChangeAspect="1" noMove="1" noResize="1" noEditPoints="1" noAdjustHandles="1" noChangeArrowheads="1" noChangeShapeType="1" noTextEdit="1"/>
              </p:cNvSpPr>
              <p:nvPr/>
            </p:nvSpPr>
            <p:spPr>
              <a:xfrm>
                <a:off x="3235449" y="1948373"/>
                <a:ext cx="2756263" cy="352697"/>
              </a:xfrm>
              <a:prstGeom prst="wedgeRoundRectCallout">
                <a:avLst>
                  <a:gd name="adj1" fmla="val -38531"/>
                  <a:gd name="adj2" fmla="val -148746"/>
                  <a:gd name="adj3" fmla="val 16667"/>
                </a:avLst>
              </a:prstGeom>
              <a:blipFill>
                <a:blip r:embed="rId4"/>
                <a:stretch>
                  <a:fillRect l="-1099" t="-11111" r="-10989" b="-931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标注 4"/>
              <p:cNvSpPr/>
              <p:nvPr/>
            </p:nvSpPr>
            <p:spPr>
              <a:xfrm>
                <a:off x="0" y="3265927"/>
                <a:ext cx="2956560" cy="675413"/>
              </a:xfrm>
              <a:prstGeom prst="wedgeRoundRectCallout">
                <a:avLst>
                  <a:gd name="adj1" fmla="val 21980"/>
                  <a:gd name="adj2" fmla="val -1054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塔内液相</a:t>
                </a:r>
                <a14:m>
                  <m:oMath xmlns:m="http://schemas.openxmlformats.org/officeDocument/2006/math">
                    <m:r>
                      <a:rPr lang="zh-CN" altLang="en-US" i="1" smtClean="0">
                        <a:latin typeface="Cambria Math" panose="02040503050406030204" pitchFamily="18" charset="0"/>
                      </a:rPr>
                      <m:t>𝜎</m:t>
                    </m:r>
                    <m:r>
                      <a:rPr lang="en-US" altLang="zh-CN" b="0" i="1" smtClean="0">
                        <a:latin typeface="Cambria Math" panose="02040503050406030204" pitchFamily="18" charset="0"/>
                      </a:rPr>
                      <m:t>=0.02</m:t>
                    </m:r>
                    <m:f>
                      <m:fPr>
                        <m:type m:val="lin"/>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num>
                      <m:den>
                        <m:r>
                          <a:rPr lang="en-US" altLang="zh-CN" b="0" i="1" smtClean="0">
                            <a:latin typeface="Cambria Math" panose="02040503050406030204" pitchFamily="18" charset="0"/>
                          </a:rPr>
                          <m:t>𝑚</m:t>
                        </m:r>
                      </m:den>
                    </m:f>
                    <m:r>
                      <a:rPr lang="zh-CN" altLang="en-US" i="1">
                        <a:latin typeface="Cambria Math" panose="02040503050406030204" pitchFamily="18" charset="0"/>
                      </a:rPr>
                      <m:t>时</m:t>
                    </m:r>
                  </m:oMath>
                </a14:m>
                <a:r>
                  <a:rPr lang="zh-CN" altLang="en-US" dirty="0" smtClean="0"/>
                  <a:t>的气相负荷因子，</a:t>
                </a:r>
                <a14:m>
                  <m:oMath xmlns:m="http://schemas.openxmlformats.org/officeDocument/2006/math">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𝑠</m:t>
                        </m:r>
                      </m:den>
                    </m:f>
                  </m:oMath>
                </a14:m>
                <a:endParaRPr lang="zh-CN" altLang="en-US" dirty="0"/>
              </a:p>
            </p:txBody>
          </p:sp>
        </mc:Choice>
        <mc:Fallback xmlns="">
          <p:sp>
            <p:nvSpPr>
              <p:cNvPr id="5" name="圆角矩形标注 4"/>
              <p:cNvSpPr>
                <a:spLocks noRot="1" noChangeAspect="1" noMove="1" noResize="1" noEditPoints="1" noAdjustHandles="1" noChangeArrowheads="1" noChangeShapeType="1" noTextEdit="1"/>
              </p:cNvSpPr>
              <p:nvPr/>
            </p:nvSpPr>
            <p:spPr>
              <a:xfrm>
                <a:off x="0" y="3265927"/>
                <a:ext cx="2956560" cy="675413"/>
              </a:xfrm>
              <a:prstGeom prst="wedgeRoundRectCallout">
                <a:avLst>
                  <a:gd name="adj1" fmla="val 21980"/>
                  <a:gd name="adj2" fmla="val -105413"/>
                  <a:gd name="adj3" fmla="val 16667"/>
                </a:avLst>
              </a:prstGeom>
              <a:blipFill>
                <a:blip r:embed="rId5"/>
                <a:stretch>
                  <a:fillRect t="-1705" r="-9016" b="-5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标注 5"/>
              <p:cNvSpPr/>
              <p:nvPr/>
            </p:nvSpPr>
            <p:spPr>
              <a:xfrm>
                <a:off x="3621017" y="2772730"/>
                <a:ext cx="2425337" cy="399170"/>
              </a:xfrm>
              <a:prstGeom prst="wedgeRoundRectCallout">
                <a:avLst>
                  <a:gd name="adj1" fmla="val -74838"/>
                  <a:gd name="adj2" fmla="val -88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液体表面张力，</a:t>
                </a:r>
                <a14:m>
                  <m:oMath xmlns:m="http://schemas.openxmlformats.org/officeDocument/2006/math">
                    <m:f>
                      <m:fPr>
                        <m:type m:val="lin"/>
                        <m:ctrlPr>
                          <a:rPr lang="zh-CN" altLang="en-US" i="1" smtClean="0">
                            <a:latin typeface="Cambria Math" panose="02040503050406030204" pitchFamily="18" charset="0"/>
                          </a:rPr>
                        </m:ctrlPr>
                      </m:fPr>
                      <m:num>
                        <m:r>
                          <a:rPr lang="en-US" altLang="zh-CN" b="0" i="1" smtClean="0">
                            <a:latin typeface="Cambria Math" panose="02040503050406030204" pitchFamily="18" charset="0"/>
                          </a:rPr>
                          <m:t>𝑁</m:t>
                        </m:r>
                      </m:num>
                      <m:den>
                        <m:r>
                          <a:rPr lang="en-US" altLang="zh-CN" b="0" i="1" smtClean="0">
                            <a:latin typeface="Cambria Math" panose="02040503050406030204" pitchFamily="18" charset="0"/>
                          </a:rPr>
                          <m:t>𝑚</m:t>
                        </m:r>
                      </m:den>
                    </m:f>
                  </m:oMath>
                </a14:m>
                <a:endParaRPr lang="zh-CN" altLang="en-US" dirty="0"/>
              </a:p>
            </p:txBody>
          </p:sp>
        </mc:Choice>
        <mc:Fallback xmlns="">
          <p:sp>
            <p:nvSpPr>
              <p:cNvPr id="6" name="圆角矩形标注 5"/>
              <p:cNvSpPr>
                <a:spLocks noRot="1" noChangeAspect="1" noMove="1" noResize="1" noEditPoints="1" noAdjustHandles="1" noChangeArrowheads="1" noChangeShapeType="1" noTextEdit="1"/>
              </p:cNvSpPr>
              <p:nvPr/>
            </p:nvSpPr>
            <p:spPr>
              <a:xfrm>
                <a:off x="3621017" y="2772730"/>
                <a:ext cx="2425337" cy="399170"/>
              </a:xfrm>
              <a:prstGeom prst="wedgeRoundRectCallout">
                <a:avLst>
                  <a:gd name="adj1" fmla="val -74838"/>
                  <a:gd name="adj2" fmla="val -88609"/>
                  <a:gd name="adj3" fmla="val 16667"/>
                </a:avLst>
              </a:prstGeom>
              <a:blipFill>
                <a:blip r:embed="rId6"/>
                <a:stretch>
                  <a:fillRect t="-42553" r="-11800" b="-1117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圆角矩形标注 6"/>
              <p:cNvSpPr/>
              <p:nvPr/>
            </p:nvSpPr>
            <p:spPr>
              <a:xfrm>
                <a:off x="942702" y="5766926"/>
                <a:ext cx="2366554" cy="399170"/>
              </a:xfrm>
              <a:prstGeom prst="wedgeRoundRectCallout">
                <a:avLst>
                  <a:gd name="adj1" fmla="val 115219"/>
                  <a:gd name="adj2" fmla="val -3700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板上清液层高度，</a:t>
                </a:r>
                <a14:m>
                  <m:oMath xmlns:m="http://schemas.openxmlformats.org/officeDocument/2006/math">
                    <m:r>
                      <a:rPr lang="en-US" altLang="zh-CN" b="0" i="1" smtClean="0">
                        <a:latin typeface="Cambria Math" panose="02040503050406030204" pitchFamily="18" charset="0"/>
                      </a:rPr>
                      <m:t>𝑚</m:t>
                    </m:r>
                  </m:oMath>
                </a14:m>
                <a:endParaRPr lang="zh-CN" altLang="en-US" dirty="0"/>
              </a:p>
            </p:txBody>
          </p:sp>
        </mc:Choice>
        <mc:Fallback xmlns="">
          <p:sp>
            <p:nvSpPr>
              <p:cNvPr id="7" name="圆角矩形标注 6"/>
              <p:cNvSpPr>
                <a:spLocks noRot="1" noChangeAspect="1" noMove="1" noResize="1" noEditPoints="1" noAdjustHandles="1" noChangeArrowheads="1" noChangeShapeType="1" noTextEdit="1"/>
              </p:cNvSpPr>
              <p:nvPr/>
            </p:nvSpPr>
            <p:spPr>
              <a:xfrm>
                <a:off x="942702" y="5766926"/>
                <a:ext cx="2366554" cy="399170"/>
              </a:xfrm>
              <a:prstGeom prst="wedgeRoundRectCallout">
                <a:avLst>
                  <a:gd name="adj1" fmla="val 115219"/>
                  <a:gd name="adj2" fmla="val -370044"/>
                  <a:gd name="adj3" fmla="val 16667"/>
                </a:avLst>
              </a:prstGeom>
              <a:blipFill>
                <a:blip r:embed="rId7"/>
                <a:stretch>
                  <a:fillRect b="-32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标注 7"/>
              <p:cNvSpPr/>
              <p:nvPr/>
            </p:nvSpPr>
            <p:spPr>
              <a:xfrm>
                <a:off x="1508761" y="5365588"/>
                <a:ext cx="1447799" cy="399170"/>
              </a:xfrm>
              <a:prstGeom prst="wedgeRoundRectCallout">
                <a:avLst>
                  <a:gd name="adj1" fmla="val 126884"/>
                  <a:gd name="adj2" fmla="val -2718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板间距，</a:t>
                </a:r>
                <a14:m>
                  <m:oMath xmlns:m="http://schemas.openxmlformats.org/officeDocument/2006/math">
                    <m:r>
                      <a:rPr lang="en-US" altLang="zh-CN" b="0" i="1" smtClean="0">
                        <a:latin typeface="Cambria Math" panose="02040503050406030204" pitchFamily="18" charset="0"/>
                      </a:rPr>
                      <m:t>𝑚</m:t>
                    </m:r>
                  </m:oMath>
                </a14:m>
                <a:endParaRPr lang="zh-CN" altLang="en-US" dirty="0"/>
              </a:p>
            </p:txBody>
          </p:sp>
        </mc:Choice>
        <mc:Fallback xmlns="">
          <p:sp>
            <p:nvSpPr>
              <p:cNvPr id="8" name="圆角矩形标注 7"/>
              <p:cNvSpPr>
                <a:spLocks noRot="1" noChangeAspect="1" noMove="1" noResize="1" noEditPoints="1" noAdjustHandles="1" noChangeArrowheads="1" noChangeShapeType="1" noTextEdit="1"/>
              </p:cNvSpPr>
              <p:nvPr/>
            </p:nvSpPr>
            <p:spPr>
              <a:xfrm>
                <a:off x="1508761" y="5365588"/>
                <a:ext cx="1447799" cy="399170"/>
              </a:xfrm>
              <a:prstGeom prst="wedgeRoundRectCallout">
                <a:avLst>
                  <a:gd name="adj1" fmla="val 126884"/>
                  <a:gd name="adj2" fmla="val -271869"/>
                  <a:gd name="adj3" fmla="val 16667"/>
                </a:avLst>
              </a:prstGeom>
              <a:blipFill>
                <a:blip r:embed="rId8"/>
                <a:stretch>
                  <a:fillRect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圆角矩形标注 8"/>
              <p:cNvSpPr/>
              <p:nvPr/>
            </p:nvSpPr>
            <p:spPr>
              <a:xfrm>
                <a:off x="-47898" y="5012891"/>
                <a:ext cx="3357154" cy="352697"/>
              </a:xfrm>
              <a:prstGeom prst="wedgeRoundRectCallout">
                <a:avLst>
                  <a:gd name="adj1" fmla="val 30558"/>
                  <a:gd name="adj2" fmla="val -1968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塔内液相、气相流量，</a:t>
                </a:r>
                <a14:m>
                  <m:oMath xmlns:m="http://schemas.openxmlformats.org/officeDocument/2006/math">
                    <m:f>
                      <m:fPr>
                        <m:type m:val="lin"/>
                        <m:ctrlPr>
                          <a:rPr lang="zh-CN" altLang="en-US"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3</m:t>
                            </m:r>
                          </m:sup>
                        </m:sSup>
                      </m:num>
                      <m:den>
                        <m:r>
                          <a:rPr lang="en-US" altLang="zh-CN" b="0" i="1" smtClean="0">
                            <a:latin typeface="Cambria Math" panose="02040503050406030204" pitchFamily="18" charset="0"/>
                          </a:rPr>
                          <m:t>h</m:t>
                        </m:r>
                      </m:den>
                    </m:f>
                  </m:oMath>
                </a14:m>
                <a:endParaRPr lang="zh-CN" altLang="en-US" dirty="0"/>
              </a:p>
            </p:txBody>
          </p:sp>
        </mc:Choice>
        <mc:Fallback xmlns="">
          <p:sp>
            <p:nvSpPr>
              <p:cNvPr id="9" name="圆角矩形标注 8"/>
              <p:cNvSpPr>
                <a:spLocks noRot="1" noChangeAspect="1" noMove="1" noResize="1" noEditPoints="1" noAdjustHandles="1" noChangeArrowheads="1" noChangeShapeType="1" noTextEdit="1"/>
              </p:cNvSpPr>
              <p:nvPr/>
            </p:nvSpPr>
            <p:spPr>
              <a:xfrm>
                <a:off x="-47898" y="5012891"/>
                <a:ext cx="3357154" cy="352697"/>
              </a:xfrm>
              <a:prstGeom prst="wedgeRoundRectCallout">
                <a:avLst>
                  <a:gd name="adj1" fmla="val 30558"/>
                  <a:gd name="adj2" fmla="val -196894"/>
                  <a:gd name="adj3" fmla="val 16667"/>
                </a:avLst>
              </a:prstGeom>
              <a:blipFill>
                <a:blip r:embed="rId9"/>
                <a:stretch>
                  <a:fillRect r="-10108" b="-73469"/>
                </a:stretch>
              </a:blipFill>
            </p:spPr>
            <p:txBody>
              <a:bodyPr/>
              <a:lstStyle/>
              <a:p>
                <a:r>
                  <a:rPr lang="zh-CN" altLang="en-US">
                    <a:noFill/>
                  </a:rPr>
                  <a:t> </a:t>
                </a:r>
              </a:p>
            </p:txBody>
          </p:sp>
        </mc:Fallback>
      </mc:AlternateContent>
      <p:sp>
        <p:nvSpPr>
          <p:cNvPr id="11"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0601" y="1311863"/>
            <a:ext cx="5775530" cy="5445578"/>
          </a:xfrm>
          <a:prstGeom prst="rect">
            <a:avLst/>
          </a:prstGeom>
        </p:spPr>
      </p:pic>
    </p:spTree>
    <p:extLst>
      <p:ext uri="{BB962C8B-B14F-4D97-AF65-F5344CB8AC3E}">
        <p14:creationId xmlns:p14="http://schemas.microsoft.com/office/powerpoint/2010/main" val="356317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78822" y="828896"/>
            <a:ext cx="11495315" cy="6063198"/>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6.7.5</a:t>
            </a:r>
            <a:r>
              <a:rPr lang="zh-CN" altLang="en-US" sz="2800" b="1" dirty="0" smtClean="0">
                <a:latin typeface="Times New Roman" panose="02020603050405020304" pitchFamily="18" charset="0"/>
                <a:cs typeface="Times New Roman" panose="02020603050405020304" pitchFamily="18" charset="0"/>
              </a:rPr>
              <a:t>    塔板负荷性能图</a:t>
            </a:r>
            <a:endParaRPr lang="en-US" altLang="zh-CN" sz="28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气液负荷是影响板式塔操作状态和分离效果的主要因素。</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）过量液沫夹带线</a:t>
            </a:r>
            <a:r>
              <a:rPr lang="zh-CN" altLang="en-US" sz="2400" b="1" dirty="0">
                <a:latin typeface="等线" panose="02010600030101010101" pitchFamily="2" charset="-122"/>
                <a:ea typeface="等线" panose="02010600030101010101" pitchFamily="2" charset="-122"/>
                <a:cs typeface="Times New Roman" panose="02020603050405020304" pitchFamily="18" charset="0"/>
              </a:rPr>
              <a:t>①</a:t>
            </a:r>
            <a:endParaRPr lang="en-US" altLang="zh-CN" sz="2400" b="1" dirty="0" smtClean="0">
              <a:latin typeface="等线" panose="02010600030101010101" pitchFamily="2" charset="-122"/>
              <a:ea typeface="等线" panose="02010600030101010101" pitchFamily="2" charset="-122"/>
              <a:cs typeface="Times New Roman" panose="02020603050405020304" pitchFamily="18" charset="0"/>
            </a:endParaRPr>
          </a:p>
          <a:p>
            <a:r>
              <a:rPr lang="zh-CN" altLang="en-US" sz="2400" b="1" dirty="0">
                <a:latin typeface="等线" panose="02010600030101010101" pitchFamily="2" charset="-122"/>
                <a:ea typeface="等线" panose="02010600030101010101" pitchFamily="2" charset="-122"/>
                <a:cs typeface="Times New Roman" panose="02020603050405020304" pitchFamily="18" charset="0"/>
              </a:rPr>
              <a:t> </a:t>
            </a:r>
            <a:r>
              <a:rPr lang="zh-CN" altLang="en-US" sz="2400" b="1" dirty="0" smtClean="0">
                <a:latin typeface="等线" panose="02010600030101010101" pitchFamily="2" charset="-122"/>
                <a:ea typeface="等线" panose="02010600030101010101" pitchFamily="2" charset="-122"/>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依据液沫夹带的限定值确定。</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）严重漏液线（气相流量下限线）</a:t>
            </a:r>
            <a:r>
              <a:rPr lang="zh-CN" altLang="en-US" sz="2400" b="1" dirty="0" smtClean="0">
                <a:latin typeface="等线" panose="02010600030101010101" pitchFamily="2" charset="-122"/>
                <a:ea typeface="等线" panose="02010600030101010101" pitchFamily="2" charset="-122"/>
                <a:cs typeface="Times New Roman" panose="02020603050405020304" pitchFamily="18" charset="0"/>
              </a:rPr>
              <a:t>②</a:t>
            </a:r>
            <a:endParaRPr lang="en-US" altLang="zh-CN" sz="2400" b="1" dirty="0">
              <a:latin typeface="等线" panose="02010600030101010101" pitchFamily="2" charset="-122"/>
              <a:ea typeface="等线" panose="02010600030101010101" pitchFamily="2" charset="-122"/>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        由</a:t>
            </a:r>
            <a:r>
              <a:rPr lang="zh-CN" altLang="en-US" sz="2400" b="1" dirty="0">
                <a:latin typeface="Times New Roman" panose="02020603050405020304" pitchFamily="18" charset="0"/>
                <a:cs typeface="Times New Roman" panose="02020603050405020304" pitchFamily="18" charset="0"/>
              </a:rPr>
              <a:t>漏液点的气速确定</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3</a:t>
            </a:r>
            <a:r>
              <a:rPr lang="zh-CN" altLang="en-US" sz="2400" b="1" dirty="0" smtClean="0">
                <a:latin typeface="Times New Roman" panose="02020603050405020304" pitchFamily="18" charset="0"/>
                <a:cs typeface="Times New Roman" panose="02020603050405020304" pitchFamily="18" charset="0"/>
              </a:rPr>
              <a:t>）液泛线</a:t>
            </a:r>
            <a:r>
              <a:rPr lang="zh-CN" altLang="en-US" sz="2400" b="1" dirty="0" smtClean="0">
                <a:latin typeface="等线" panose="02010600030101010101" pitchFamily="2" charset="-122"/>
                <a:ea typeface="等线" panose="02010600030101010101" pitchFamily="2" charset="-122"/>
                <a:cs typeface="Times New Roman" panose="02020603050405020304" pitchFamily="18" charset="0"/>
              </a:rPr>
              <a:t>③</a:t>
            </a:r>
            <a:endParaRPr lang="en-US" altLang="zh-CN" sz="2400" b="1" dirty="0" smtClean="0">
              <a:latin typeface="等线" panose="02010600030101010101" pitchFamily="2" charset="-122"/>
              <a:ea typeface="等线" panose="02010600030101010101" pitchFamily="2" charset="-122"/>
              <a:cs typeface="Times New Roman" panose="02020603050405020304" pitchFamily="18" charset="0"/>
            </a:endParaRPr>
          </a:p>
          <a:p>
            <a:r>
              <a:rPr lang="zh-CN" altLang="en-US" sz="2400" b="1" dirty="0" smtClean="0">
                <a:latin typeface="等线" panose="02010600030101010101" pitchFamily="2" charset="-122"/>
                <a:ea typeface="等线" panose="02010600030101010101" pitchFamily="2" charset="-122"/>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由液泛条件</a:t>
            </a:r>
            <a:r>
              <a:rPr lang="zh-CN" altLang="en-US" sz="2400" b="1" dirty="0" smtClean="0">
                <a:latin typeface="Times New Roman" panose="02020603050405020304" pitchFamily="18" charset="0"/>
                <a:cs typeface="Times New Roman" panose="02020603050405020304" pitchFamily="18" charset="0"/>
              </a:rPr>
              <a:t>确定。</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4</a:t>
            </a:r>
            <a:r>
              <a:rPr lang="zh-CN" altLang="en-US" sz="2400" b="1" dirty="0" smtClean="0">
                <a:latin typeface="Times New Roman" panose="02020603050405020304" pitchFamily="18" charset="0"/>
                <a:cs typeface="Times New Roman" panose="02020603050405020304" pitchFamily="18" charset="0"/>
              </a:rPr>
              <a:t>）液体流量上限线</a:t>
            </a:r>
            <a:r>
              <a:rPr lang="zh-CN" altLang="en-US" sz="2400" b="1" dirty="0" smtClean="0">
                <a:latin typeface="等线" panose="02010600030101010101" pitchFamily="2" charset="-122"/>
                <a:ea typeface="等线" panose="02010600030101010101" pitchFamily="2" charset="-122"/>
                <a:cs typeface="Times New Roman" panose="02020603050405020304" pitchFamily="18" charset="0"/>
              </a:rPr>
              <a:t>⑤</a:t>
            </a:r>
            <a:endParaRPr lang="en-US" altLang="zh-CN" sz="2400" b="1" dirty="0" smtClean="0">
              <a:latin typeface="等线" panose="02010600030101010101" pitchFamily="2" charset="-122"/>
              <a:ea typeface="等线" panose="02010600030101010101" pitchFamily="2" charset="-122"/>
              <a:cs typeface="Times New Roman" panose="02020603050405020304" pitchFamily="18" charset="0"/>
            </a:endParaRPr>
          </a:p>
          <a:p>
            <a:r>
              <a:rPr lang="en-US" altLang="zh-CN" sz="2400" b="1" dirty="0">
                <a:latin typeface="等线" panose="02010600030101010101" pitchFamily="2" charset="-122"/>
                <a:ea typeface="等线" panose="02010600030101010101" pitchFamily="2" charset="-122"/>
                <a:cs typeface="Times New Roman" panose="02020603050405020304" pitchFamily="18" charset="0"/>
              </a:rPr>
              <a:t>	</a:t>
            </a:r>
            <a:r>
              <a:rPr lang="zh-CN" altLang="en-US" sz="2400" b="1" dirty="0">
                <a:latin typeface="等线" panose="02010600030101010101" pitchFamily="2" charset="-122"/>
                <a:ea typeface="等线" panose="02010600030101010101" pitchFamily="2" charset="-122"/>
                <a:cs typeface="Times New Roman" panose="02020603050405020304" pitchFamily="18" charset="0"/>
              </a:rPr>
              <a:t> </a:t>
            </a:r>
            <a:r>
              <a:rPr lang="zh-CN" altLang="en-US" sz="2400" b="1" dirty="0" smtClean="0">
                <a:latin typeface="等线" panose="02010600030101010101" pitchFamily="2" charset="-122"/>
                <a:ea typeface="等线" panose="02010600030101010101" pitchFamily="2" charset="-122"/>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当</a:t>
            </a:r>
            <a:r>
              <a:rPr lang="zh-CN" altLang="en-US" sz="2400" b="1" dirty="0">
                <a:latin typeface="Times New Roman" panose="02020603050405020304" pitchFamily="18" charset="0"/>
                <a:cs typeface="Times New Roman" panose="02020603050405020304" pitchFamily="18" charset="0"/>
              </a:rPr>
              <a:t>塔内液体流量超过此上限，易发生液泛</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5</a:t>
            </a:r>
            <a:r>
              <a:rPr lang="zh-CN" altLang="en-US" sz="2400" b="1" dirty="0" smtClean="0">
                <a:latin typeface="Times New Roman" panose="02020603050405020304" pitchFamily="18" charset="0"/>
                <a:cs typeface="Times New Roman" panose="02020603050405020304" pitchFamily="18" charset="0"/>
              </a:rPr>
              <a:t>）液体流量下限线</a:t>
            </a:r>
            <a:r>
              <a:rPr lang="zh-CN" altLang="en-US" sz="2400" b="1" dirty="0" smtClean="0">
                <a:latin typeface="等线" panose="02010600030101010101" pitchFamily="2" charset="-122"/>
                <a:ea typeface="等线" panose="02010600030101010101" pitchFamily="2" charset="-122"/>
                <a:cs typeface="Times New Roman" panose="02020603050405020304" pitchFamily="18" charset="0"/>
              </a:rPr>
              <a:t>④</a:t>
            </a:r>
            <a:endParaRPr lang="en-US" altLang="zh-CN" sz="2400" b="1" dirty="0" smtClean="0">
              <a:latin typeface="等线" panose="02010600030101010101" pitchFamily="2" charset="-122"/>
              <a:ea typeface="等线" panose="02010600030101010101" pitchFamily="2" charset="-122"/>
              <a:cs typeface="Times New Roman" panose="02020603050405020304" pitchFamily="18" charset="0"/>
            </a:endParaRPr>
          </a:p>
          <a:p>
            <a:r>
              <a:rPr lang="en-US" altLang="zh-CN" sz="2400" b="1" dirty="0">
                <a:latin typeface="等线" panose="02010600030101010101" pitchFamily="2" charset="-122"/>
                <a:ea typeface="等线" panose="02010600030101010101" pitchFamily="2" charset="-122"/>
                <a:cs typeface="Times New Roman" panose="02020603050405020304" pitchFamily="18" charset="0"/>
              </a:rPr>
              <a:t>	</a:t>
            </a:r>
            <a:r>
              <a:rPr lang="zh-CN" altLang="en-US" sz="2400" b="1" dirty="0">
                <a:latin typeface="等线" panose="02010600030101010101" pitchFamily="2" charset="-122"/>
                <a:ea typeface="等线" panose="02010600030101010101" pitchFamily="2" charset="-122"/>
                <a:cs typeface="Times New Roman" panose="02020603050405020304" pitchFamily="18" charset="0"/>
              </a:rPr>
              <a:t> </a:t>
            </a:r>
            <a:r>
              <a:rPr lang="zh-CN" altLang="en-US" sz="2400" b="1" dirty="0" smtClean="0">
                <a:latin typeface="等线" panose="02010600030101010101" pitchFamily="2" charset="-122"/>
                <a:ea typeface="等线" panose="02010600030101010101" pitchFamily="2" charset="-122"/>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当塔内液体流量低于该下限，板上液体</a:t>
            </a:r>
            <a:r>
              <a:rPr lang="zh-CN" altLang="en-US" sz="2400" b="1" dirty="0" smtClean="0">
                <a:latin typeface="Times New Roman" panose="02020603050405020304" pitchFamily="18" charset="0"/>
                <a:cs typeface="Times New Roman" panose="02020603050405020304" pitchFamily="18" charset="0"/>
              </a:rPr>
              <a:t>流</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动严重不均匀，导致塔板效率急剧下降。</a:t>
            </a:r>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solidFill>
                  <a:srgbClr val="FFFF00"/>
                </a:solidFill>
                <a:latin typeface="Times New Roman" panose="02020603050405020304" pitchFamily="18" charset="0"/>
                <a:cs typeface="Times New Roman" panose="02020603050405020304" pitchFamily="18" charset="0"/>
              </a:rPr>
              <a:t>结论：塔板的设计点位于负荷性能图的范围</a:t>
            </a:r>
            <a:endParaRPr lang="en-US" altLang="zh-CN" sz="2400" b="1" dirty="0" smtClean="0">
              <a:solidFill>
                <a:srgbClr val="FFFF00"/>
              </a:solidFill>
              <a:latin typeface="Times New Roman" panose="02020603050405020304" pitchFamily="18" charset="0"/>
              <a:cs typeface="Times New Roman" panose="02020603050405020304" pitchFamily="18" charset="0"/>
            </a:endParaRPr>
          </a:p>
          <a:p>
            <a:r>
              <a:rPr lang="zh-CN" altLang="en-US" sz="2400" b="1" dirty="0" smtClean="0">
                <a:solidFill>
                  <a:srgbClr val="FFFF00"/>
                </a:solidFill>
                <a:latin typeface="Times New Roman" panose="02020603050405020304" pitchFamily="18" charset="0"/>
                <a:cs typeface="Times New Roman" panose="02020603050405020304" pitchFamily="18" charset="0"/>
              </a:rPr>
              <a:t>之内。</a:t>
            </a:r>
            <a:endParaRPr lang="en-US" altLang="zh-CN" sz="2400" b="1" dirty="0">
              <a:solidFill>
                <a:srgbClr val="FFFF00"/>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6779623" y="1106846"/>
            <a:ext cx="5225143" cy="5646651"/>
            <a:chOff x="6779623" y="1106846"/>
            <a:chExt cx="5225143" cy="5646651"/>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623" y="1776548"/>
              <a:ext cx="5225143" cy="4976949"/>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rot="10800000" flipV="1">
                  <a:off x="6779623" y="1988185"/>
                  <a:ext cx="391885" cy="1477328"/>
                </a:xfrm>
                <a:prstGeom prst="rect">
                  <a:avLst/>
                </a:prstGeom>
                <a:solidFill>
                  <a:schemeClr val="accent1"/>
                </a:solidFill>
              </p:spPr>
              <p:txBody>
                <a:bodyPr wrap="square" rtlCol="0">
                  <a:spAutoFit/>
                </a:bodyPr>
                <a:lstStyle/>
                <a:p>
                  <a:r>
                    <a:rPr lang="zh-CN" altLang="en-US" dirty="0" smtClean="0">
                      <a:solidFill>
                        <a:srgbClr val="FF0000"/>
                      </a:solidFill>
                    </a:rPr>
                    <a:t>气相</a:t>
                  </a:r>
                  <a:endParaRPr lang="en-US" altLang="zh-CN" dirty="0" smtClean="0">
                    <a:solidFill>
                      <a:srgbClr val="FF0000"/>
                    </a:solidFill>
                  </a:endParaRPr>
                </a:p>
                <a:p>
                  <a:r>
                    <a:rPr lang="zh-CN" altLang="en-US" dirty="0" smtClean="0">
                      <a:solidFill>
                        <a:srgbClr val="FF0000"/>
                      </a:solidFill>
                    </a:rPr>
                    <a:t>负荷</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𝑉</m:t>
                          </m:r>
                        </m:e>
                        <m:sub>
                          <m:r>
                            <a:rPr lang="en-US" altLang="zh-CN" b="0" i="1" smtClean="0">
                              <a:solidFill>
                                <a:srgbClr val="FF0000"/>
                              </a:solidFill>
                              <a:latin typeface="Cambria Math" panose="02040503050406030204" pitchFamily="18" charset="0"/>
                            </a:rPr>
                            <m:t>h</m:t>
                          </m:r>
                        </m:sub>
                      </m:sSub>
                    </m:oMath>
                  </a14:m>
                  <a:endParaRPr lang="zh-CN" altLang="en-US" dirty="0">
                    <a:solidFill>
                      <a:srgbClr val="FF000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rot="10800000" flipV="1">
                  <a:off x="6779623" y="1988185"/>
                  <a:ext cx="391885" cy="1477328"/>
                </a:xfrm>
                <a:prstGeom prst="rect">
                  <a:avLst/>
                </a:prstGeom>
                <a:blipFill>
                  <a:blip r:embed="rId3"/>
                  <a:stretch>
                    <a:fillRect l="-12500" t="-2066" r="-203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9418319" y="6162523"/>
                  <a:ext cx="2266406" cy="369332"/>
                </a:xfrm>
                <a:prstGeom prst="rect">
                  <a:avLst/>
                </a:prstGeom>
                <a:solidFill>
                  <a:schemeClr val="accent1"/>
                </a:solidFill>
              </p:spPr>
              <p:txBody>
                <a:bodyPr wrap="square" rtlCol="0">
                  <a:spAutoFit/>
                </a:bodyPr>
                <a:lstStyle/>
                <a:p>
                  <a:r>
                    <a:rPr lang="zh-CN" altLang="en-US" dirty="0" smtClean="0">
                      <a:solidFill>
                        <a:srgbClr val="FF0000"/>
                      </a:solidFill>
                    </a:rPr>
                    <a:t>液相负荷</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𝐿</m:t>
                          </m:r>
                        </m:e>
                        <m:sub>
                          <m:r>
                            <a:rPr lang="en-US" altLang="zh-CN" b="0" i="1" smtClean="0">
                              <a:solidFill>
                                <a:srgbClr val="FF0000"/>
                              </a:solidFill>
                              <a:latin typeface="Cambria Math" panose="02040503050406030204" pitchFamily="18" charset="0"/>
                            </a:rPr>
                            <m:t>h</m:t>
                          </m:r>
                        </m:sub>
                      </m:sSub>
                      <m:r>
                        <a:rPr lang="en-US" altLang="zh-CN" b="0" i="1" smtClean="0">
                          <a:solidFill>
                            <a:srgbClr val="FF0000"/>
                          </a:solidFill>
                          <a:latin typeface="Cambria Math" panose="02040503050406030204" pitchFamily="18" charset="0"/>
                        </a:rPr>
                        <m:t>/</m:t>
                      </m:r>
                      <m:d>
                        <m:dPr>
                          <m:ctrlPr>
                            <a:rPr lang="en-US" altLang="zh-CN" b="0" i="1" smtClean="0">
                              <a:solidFill>
                                <a:srgbClr val="FF0000"/>
                              </a:solidFill>
                              <a:latin typeface="Cambria Math" panose="02040503050406030204" pitchFamily="18" charset="0"/>
                            </a:rPr>
                          </m:ctrlPr>
                        </m:dPr>
                        <m:e>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𝑚</m:t>
                              </m:r>
                            </m:e>
                            <m:sup>
                              <m:r>
                                <a:rPr lang="en-US" altLang="zh-CN" b="0" i="1" smtClean="0">
                                  <a:solidFill>
                                    <a:srgbClr val="FF0000"/>
                                  </a:solidFill>
                                  <a:latin typeface="Cambria Math" panose="02040503050406030204" pitchFamily="18" charset="0"/>
                                </a:rPr>
                                <m:t>3</m:t>
                              </m:r>
                            </m:sup>
                          </m:s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h</m:t>
                          </m:r>
                        </m:e>
                      </m:d>
                    </m:oMath>
                  </a14:m>
                  <a:endParaRPr lang="zh-CN" altLang="en-US" dirty="0">
                    <a:solidFill>
                      <a:srgbClr val="FF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9418319" y="6162523"/>
                  <a:ext cx="2266406" cy="369332"/>
                </a:xfrm>
                <a:prstGeom prst="rect">
                  <a:avLst/>
                </a:prstGeom>
                <a:blipFill>
                  <a:blip r:embed="rId4"/>
                  <a:stretch>
                    <a:fillRect l="-2151" t="-15000" b="-21667"/>
                  </a:stretch>
                </a:blipFill>
              </p:spPr>
              <p:txBody>
                <a:bodyPr/>
                <a:lstStyle/>
                <a:p>
                  <a:r>
                    <a:rPr lang="zh-CN" altLang="en-US">
                      <a:noFill/>
                    </a:rPr>
                    <a:t> </a:t>
                  </a:r>
                </a:p>
              </p:txBody>
            </p:sp>
          </mc:Fallback>
        </mc:AlternateContent>
        <p:sp>
          <p:nvSpPr>
            <p:cNvPr id="11" name="圆角矩形标注 10"/>
            <p:cNvSpPr/>
            <p:nvPr/>
          </p:nvSpPr>
          <p:spPr>
            <a:xfrm>
              <a:off x="9013371" y="1106846"/>
              <a:ext cx="757646" cy="407279"/>
            </a:xfrm>
            <a:prstGeom prst="wedgeRoundRectCallout">
              <a:avLst>
                <a:gd name="adj1" fmla="val -38333"/>
                <a:gd name="adj2" fmla="val 1683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物</a:t>
              </a:r>
              <a:r>
                <a:rPr lang="zh-CN" altLang="en-US" dirty="0"/>
                <a:t>系</a:t>
              </a:r>
            </a:p>
          </p:txBody>
        </p:sp>
        <p:sp>
          <p:nvSpPr>
            <p:cNvPr id="12" name="圆角矩形标注 11"/>
            <p:cNvSpPr/>
            <p:nvPr/>
          </p:nvSpPr>
          <p:spPr>
            <a:xfrm>
              <a:off x="9865720" y="1125632"/>
              <a:ext cx="1903914" cy="407279"/>
            </a:xfrm>
            <a:prstGeom prst="wedgeRoundRectCallout">
              <a:avLst>
                <a:gd name="adj1" fmla="val -38333"/>
                <a:gd name="adj2" fmla="val 1683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塔板的结构尺寸</a:t>
              </a:r>
              <a:endParaRPr lang="zh-CN" altLang="en-US" dirty="0"/>
            </a:p>
          </p:txBody>
        </p:sp>
      </p:grpSp>
    </p:spTree>
    <p:extLst>
      <p:ext uri="{BB962C8B-B14F-4D97-AF65-F5344CB8AC3E}">
        <p14:creationId xmlns:p14="http://schemas.microsoft.com/office/powerpoint/2010/main" val="325101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39635" y="783771"/>
                <a:ext cx="7210697" cy="5632311"/>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6</a:t>
                </a:r>
                <a:r>
                  <a:rPr lang="zh-CN" altLang="en-US" sz="2400" b="1" dirty="0">
                    <a:latin typeface="Times New Roman" panose="02020603050405020304" pitchFamily="18" charset="0"/>
                    <a:cs typeface="Times New Roman" panose="02020603050405020304" pitchFamily="18" charset="0"/>
                  </a:rPr>
                  <a:t>）</a:t>
                </a:r>
                <a:r>
                  <a:rPr lang="zh-CN" altLang="en-US" sz="2400" b="1" dirty="0" smtClean="0"/>
                  <a:t>图中线</a:t>
                </a:r>
                <a:r>
                  <a:rPr lang="en-US" altLang="zh-CN" sz="2400" b="1" dirty="0" smtClean="0">
                    <a:latin typeface="Times New Roman" panose="02020603050405020304" pitchFamily="18" charset="0"/>
                    <a:cs typeface="Times New Roman" panose="02020603050405020304" pitchFamily="18" charset="0"/>
                  </a:rPr>
                  <a:t>OA</a:t>
                </a:r>
              </a:p>
              <a:p>
                <a:r>
                  <a:rPr lang="zh-CN" altLang="en-US"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是指在低液气比（</a:t>
                </a:r>
                <a14:m>
                  <m:oMath xmlns:m="http://schemas.openxmlformats.org/officeDocument/2006/math">
                    <m:f>
                      <m:fPr>
                        <m:type m:val="lin"/>
                        <m:ctrlPr>
                          <a:rPr lang="zh-CN" altLang="en-US" sz="2400" b="1" i="1" smtClean="0">
                            <a:latin typeface="Cambria Math" panose="02040503050406030204" pitchFamily="18" charset="0"/>
                            <a:cs typeface="Times New Roman" panose="02020603050405020304" pitchFamily="18" charset="0"/>
                          </a:rPr>
                        </m:ctrlPr>
                      </m:fPr>
                      <m:num>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𝑳</m:t>
                            </m:r>
                          </m:e>
                          <m:sub>
                            <m:r>
                              <a:rPr lang="en-US" altLang="zh-CN" sz="2400" b="1" i="1" smtClean="0">
                                <a:latin typeface="Cambria Math" panose="02040503050406030204" pitchFamily="18" charset="0"/>
                                <a:cs typeface="Times New Roman" panose="02020603050405020304" pitchFamily="18" charset="0"/>
                              </a:rPr>
                              <m:t>𝒉</m:t>
                            </m:r>
                          </m:sub>
                        </m:sSub>
                      </m:num>
                      <m:den>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𝑽</m:t>
                            </m:r>
                          </m:e>
                          <m:sub>
                            <m:r>
                              <a:rPr lang="en-US" altLang="zh-CN" sz="2400" b="1" i="1" smtClean="0">
                                <a:latin typeface="Cambria Math" panose="02040503050406030204" pitchFamily="18" charset="0"/>
                                <a:cs typeface="Times New Roman" panose="02020603050405020304" pitchFamily="18" charset="0"/>
                              </a:rPr>
                              <m:t>𝒉</m:t>
                            </m:r>
                          </m:sub>
                        </m:sSub>
                      </m:den>
                    </m:f>
                  </m:oMath>
                </a14:m>
                <a:r>
                  <a:rPr lang="zh-CN" altLang="en-US" sz="2400" b="1" dirty="0" smtClean="0">
                    <a:latin typeface="Times New Roman" panose="02020603050405020304" pitchFamily="18" charset="0"/>
                    <a:cs typeface="Times New Roman" panose="02020603050405020304" pitchFamily="18" charset="0"/>
                  </a:rPr>
                  <a:t>）的条件下操作。</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塔的生产能力由过量液沫</a:t>
                </a:r>
                <a:r>
                  <a:rPr lang="zh-CN" altLang="en-US" sz="2400" b="1" dirty="0" smtClean="0">
                    <a:latin typeface="Times New Roman" panose="02020603050405020304" pitchFamily="18" charset="0"/>
                    <a:cs typeface="Times New Roman" panose="02020603050405020304" pitchFamily="18" charset="0"/>
                  </a:rPr>
                  <a:t>夹带线控制。</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点</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𝑨</m:t>
                        </m:r>
                      </m:e>
                      <m:sub>
                        <m:r>
                          <a:rPr lang="en-US" altLang="zh-CN" sz="2400" b="1" i="1" smtClean="0">
                            <a:latin typeface="Cambria Math" panose="02040503050406030204" pitchFamily="18" charset="0"/>
                            <a:cs typeface="Times New Roman" panose="02020603050405020304" pitchFamily="18" charset="0"/>
                          </a:rPr>
                          <m:t>𝟏</m:t>
                        </m:r>
                      </m:sub>
                    </m:sSub>
                  </m:oMath>
                </a14:m>
                <a:r>
                  <a:rPr lang="zh-CN" altLang="en-US" sz="2400" b="1" dirty="0" smtClean="0">
                    <a:latin typeface="Times New Roman" panose="02020603050405020304" pitchFamily="18" charset="0"/>
                    <a:cs typeface="Times New Roman" panose="02020603050405020304" pitchFamily="18" charset="0"/>
                  </a:rPr>
                  <a:t>和点</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𝑨</m:t>
                        </m:r>
                      </m:e>
                      <m:sub>
                        <m:r>
                          <a:rPr lang="en-US" altLang="zh-CN" sz="2400" b="1" i="1" smtClean="0">
                            <a:latin typeface="Cambria Math" panose="02040503050406030204" pitchFamily="18" charset="0"/>
                            <a:cs typeface="Times New Roman" panose="02020603050405020304" pitchFamily="18" charset="0"/>
                          </a:rPr>
                          <m:t>𝟐</m:t>
                        </m:r>
                      </m:sub>
                    </m:sSub>
                  </m:oMath>
                </a14:m>
                <a:r>
                  <a:rPr lang="zh-CN" altLang="en-US" sz="2400" b="1" dirty="0" smtClean="0">
                    <a:latin typeface="Times New Roman" panose="02020603050405020304" pitchFamily="18" charset="0"/>
                    <a:cs typeface="Times New Roman" panose="02020603050405020304" pitchFamily="18" charset="0"/>
                  </a:rPr>
                  <a:t>分别</a:t>
                </a:r>
                <a:r>
                  <a:rPr lang="zh-CN" altLang="en-US" sz="2400" b="1" dirty="0">
                    <a:latin typeface="Times New Roman" panose="02020603050405020304" pitchFamily="18" charset="0"/>
                    <a:cs typeface="Times New Roman" panose="02020603050405020304" pitchFamily="18" charset="0"/>
                  </a:rPr>
                  <a:t>表示该塔的上下操作极限</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7</a:t>
                </a:r>
                <a:r>
                  <a:rPr lang="zh-CN" altLang="en-US" sz="2400" b="1" dirty="0" smtClean="0">
                    <a:latin typeface="Times New Roman" panose="02020603050405020304" pitchFamily="18" charset="0"/>
                    <a:cs typeface="Times New Roman" panose="02020603050405020304" pitchFamily="18" charset="0"/>
                  </a:rPr>
                  <a:t>）图中线</a:t>
                </a:r>
                <a:r>
                  <a:rPr lang="en-US" altLang="zh-CN" sz="2400" b="1" dirty="0" smtClean="0">
                    <a:latin typeface="Times New Roman" panose="02020603050405020304" pitchFamily="18" charset="0"/>
                    <a:cs typeface="Times New Roman" panose="02020603050405020304" pitchFamily="18" charset="0"/>
                  </a:rPr>
                  <a:t>OB</a:t>
                </a:r>
              </a:p>
              <a:p>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是</a:t>
                </a:r>
                <a:r>
                  <a:rPr lang="zh-CN" altLang="en-US" sz="2400" b="1" dirty="0">
                    <a:latin typeface="Times New Roman" panose="02020603050405020304" pitchFamily="18" charset="0"/>
                    <a:cs typeface="Times New Roman" panose="02020603050405020304" pitchFamily="18" charset="0"/>
                  </a:rPr>
                  <a:t>指</a:t>
                </a:r>
                <a:r>
                  <a:rPr lang="zh-CN" altLang="en-US" sz="2400" b="1" dirty="0" smtClean="0">
                    <a:latin typeface="Times New Roman" panose="02020603050405020304" pitchFamily="18" charset="0"/>
                    <a:cs typeface="Times New Roman" panose="02020603050405020304" pitchFamily="18" charset="0"/>
                  </a:rPr>
                  <a:t>在高液</a:t>
                </a:r>
                <a:r>
                  <a:rPr lang="zh-CN" altLang="en-US" sz="2400" b="1" dirty="0">
                    <a:latin typeface="Times New Roman" panose="02020603050405020304" pitchFamily="18" charset="0"/>
                    <a:cs typeface="Times New Roman" panose="02020603050405020304" pitchFamily="18" charset="0"/>
                  </a:rPr>
                  <a:t>气比（</a:t>
                </a:r>
                <a14:m>
                  <m:oMath xmlns:m="http://schemas.openxmlformats.org/officeDocument/2006/math">
                    <m:f>
                      <m:fPr>
                        <m:type m:val="lin"/>
                        <m:ctrlPr>
                          <a:rPr lang="zh-CN" altLang="en-US" sz="2400" b="1" i="1">
                            <a:latin typeface="Cambria Math" panose="02040503050406030204" pitchFamily="18" charset="0"/>
                            <a:cs typeface="Times New Roman" panose="02020603050405020304" pitchFamily="18" charset="0"/>
                          </a:rPr>
                        </m:ctrlPr>
                      </m:fPr>
                      <m:num>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𝑳</m:t>
                            </m:r>
                          </m:e>
                          <m:sub>
                            <m:r>
                              <a:rPr lang="en-US" altLang="zh-CN" sz="2400" b="1" i="1">
                                <a:latin typeface="Cambria Math" panose="02040503050406030204" pitchFamily="18" charset="0"/>
                                <a:cs typeface="Times New Roman" panose="02020603050405020304" pitchFamily="18" charset="0"/>
                              </a:rPr>
                              <m:t>𝒉</m:t>
                            </m:r>
                          </m:sub>
                        </m:sSub>
                      </m:num>
                      <m:den>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𝑽</m:t>
                            </m:r>
                          </m:e>
                          <m:sub>
                            <m:r>
                              <a:rPr lang="en-US" altLang="zh-CN" sz="2400" b="1" i="1">
                                <a:latin typeface="Cambria Math" panose="02040503050406030204" pitchFamily="18" charset="0"/>
                                <a:cs typeface="Times New Roman" panose="02020603050405020304" pitchFamily="18" charset="0"/>
                              </a:rPr>
                              <m:t>𝒉</m:t>
                            </m:r>
                          </m:sub>
                        </m:sSub>
                      </m:den>
                    </m:f>
                  </m:oMath>
                </a14:m>
                <a:r>
                  <a:rPr lang="zh-CN" altLang="en-US" sz="2400" b="1" dirty="0">
                    <a:latin typeface="Times New Roman" panose="02020603050405020304" pitchFamily="18" charset="0"/>
                    <a:cs typeface="Times New Roman" panose="02020603050405020304" pitchFamily="18" charset="0"/>
                  </a:rPr>
                  <a:t>）的条件下操作。</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塔的生产能力</a:t>
                </a:r>
                <a:r>
                  <a:rPr lang="zh-CN" altLang="en-US" sz="2400" b="1" dirty="0" smtClean="0">
                    <a:latin typeface="Times New Roman" panose="02020603050405020304" pitchFamily="18" charset="0"/>
                    <a:cs typeface="Times New Roman" panose="02020603050405020304" pitchFamily="18" charset="0"/>
                  </a:rPr>
                  <a:t>由液泛线控制</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点</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𝑩</m:t>
                        </m:r>
                      </m:e>
                      <m:sub>
                        <m:r>
                          <a:rPr lang="en-US" altLang="zh-CN" sz="2400" b="1" i="1" smtClean="0">
                            <a:latin typeface="Cambria Math" panose="02040503050406030204" pitchFamily="18" charset="0"/>
                            <a:cs typeface="Times New Roman" panose="02020603050405020304" pitchFamily="18" charset="0"/>
                          </a:rPr>
                          <m:t>𝟏</m:t>
                        </m:r>
                      </m:sub>
                    </m:sSub>
                  </m:oMath>
                </a14:m>
                <a:r>
                  <a:rPr lang="zh-CN" altLang="en-US" sz="2400" b="1" dirty="0" smtClean="0">
                    <a:latin typeface="Times New Roman" panose="02020603050405020304" pitchFamily="18" charset="0"/>
                    <a:cs typeface="Times New Roman" panose="02020603050405020304" pitchFamily="18" charset="0"/>
                  </a:rPr>
                  <a:t>和点</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𝑩</m:t>
                        </m:r>
                      </m:e>
                      <m:sub>
                        <m:r>
                          <a:rPr lang="en-US" altLang="zh-CN" sz="2400" b="1" i="1" smtClean="0">
                            <a:latin typeface="Cambria Math" panose="02040503050406030204" pitchFamily="18" charset="0"/>
                            <a:cs typeface="Times New Roman" panose="02020603050405020304" pitchFamily="18" charset="0"/>
                          </a:rPr>
                          <m:t>𝟐</m:t>
                        </m:r>
                      </m:sub>
                    </m:sSub>
                  </m:oMath>
                </a14:m>
                <a:r>
                  <a:rPr lang="zh-CN" altLang="en-US" sz="2400" b="1" dirty="0" smtClean="0">
                    <a:latin typeface="Times New Roman" panose="02020603050405020304" pitchFamily="18" charset="0"/>
                    <a:cs typeface="Times New Roman" panose="02020603050405020304" pitchFamily="18" charset="0"/>
                  </a:rPr>
                  <a:t>分别</a:t>
                </a:r>
                <a:r>
                  <a:rPr lang="zh-CN" altLang="en-US" sz="2400" b="1" dirty="0">
                    <a:latin typeface="Times New Roman" panose="02020603050405020304" pitchFamily="18" charset="0"/>
                    <a:cs typeface="Times New Roman" panose="02020603050405020304" pitchFamily="18" charset="0"/>
                  </a:rPr>
                  <a:t>表示该塔的上下操作极限。</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8</a:t>
                </a:r>
                <a:r>
                  <a:rPr lang="zh-CN" altLang="en-US" sz="2400" b="1" dirty="0" smtClean="0">
                    <a:latin typeface="Times New Roman" panose="02020603050405020304" pitchFamily="18" charset="0"/>
                    <a:cs typeface="Times New Roman" panose="02020603050405020304" pitchFamily="18" charset="0"/>
                  </a:rPr>
                  <a:t>）图中线 </a:t>
                </a:r>
                <a:r>
                  <a:rPr lang="en-US" altLang="zh-CN" sz="2400" b="1" dirty="0" smtClean="0">
                    <a:latin typeface="Times New Roman" panose="02020603050405020304" pitchFamily="18" charset="0"/>
                    <a:cs typeface="Times New Roman" panose="02020603050405020304" pitchFamily="18" charset="0"/>
                  </a:rPr>
                  <a:t>OC</a:t>
                </a:r>
              </a:p>
              <a:p>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是</a:t>
                </a:r>
                <a:r>
                  <a:rPr lang="zh-CN" altLang="en-US" sz="2400" b="1" dirty="0">
                    <a:latin typeface="Times New Roman" panose="02020603050405020304" pitchFamily="18" charset="0"/>
                    <a:cs typeface="Times New Roman" panose="02020603050405020304" pitchFamily="18" charset="0"/>
                  </a:rPr>
                  <a:t>指</a:t>
                </a:r>
                <a:r>
                  <a:rPr lang="zh-CN" altLang="en-US" sz="2400" b="1" dirty="0" smtClean="0">
                    <a:latin typeface="Times New Roman" panose="02020603050405020304" pitchFamily="18" charset="0"/>
                    <a:cs typeface="Times New Roman" panose="02020603050405020304" pitchFamily="18" charset="0"/>
                  </a:rPr>
                  <a:t>在很大液</a:t>
                </a:r>
                <a:r>
                  <a:rPr lang="zh-CN" altLang="en-US" sz="2400" b="1" dirty="0">
                    <a:latin typeface="Times New Roman" panose="02020603050405020304" pitchFamily="18" charset="0"/>
                    <a:cs typeface="Times New Roman" panose="02020603050405020304" pitchFamily="18" charset="0"/>
                  </a:rPr>
                  <a:t>气比（</a:t>
                </a:r>
                <a14:m>
                  <m:oMath xmlns:m="http://schemas.openxmlformats.org/officeDocument/2006/math">
                    <m:f>
                      <m:fPr>
                        <m:type m:val="lin"/>
                        <m:ctrlPr>
                          <a:rPr lang="zh-CN" altLang="en-US" sz="2400" b="1" i="1">
                            <a:latin typeface="Cambria Math" panose="02040503050406030204" pitchFamily="18" charset="0"/>
                            <a:cs typeface="Times New Roman" panose="02020603050405020304" pitchFamily="18" charset="0"/>
                          </a:rPr>
                        </m:ctrlPr>
                      </m:fPr>
                      <m:num>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𝑳</m:t>
                            </m:r>
                          </m:e>
                          <m:sub>
                            <m:r>
                              <a:rPr lang="en-US" altLang="zh-CN" sz="2400" b="1" i="1">
                                <a:latin typeface="Cambria Math" panose="02040503050406030204" pitchFamily="18" charset="0"/>
                                <a:cs typeface="Times New Roman" panose="02020603050405020304" pitchFamily="18" charset="0"/>
                              </a:rPr>
                              <m:t>𝒉</m:t>
                            </m:r>
                          </m:sub>
                        </m:sSub>
                      </m:num>
                      <m:den>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𝑽</m:t>
                            </m:r>
                          </m:e>
                          <m:sub>
                            <m:r>
                              <a:rPr lang="en-US" altLang="zh-CN" sz="2400" b="1" i="1">
                                <a:latin typeface="Cambria Math" panose="02040503050406030204" pitchFamily="18" charset="0"/>
                                <a:cs typeface="Times New Roman" panose="02020603050405020304" pitchFamily="18" charset="0"/>
                              </a:rPr>
                              <m:t>𝒉</m:t>
                            </m:r>
                          </m:sub>
                        </m:sSub>
                      </m:den>
                    </m:f>
                  </m:oMath>
                </a14:m>
                <a:r>
                  <a:rPr lang="zh-CN" altLang="en-US" sz="2400" b="1" dirty="0">
                    <a:latin typeface="Times New Roman" panose="02020603050405020304" pitchFamily="18" charset="0"/>
                    <a:cs typeface="Times New Roman" panose="02020603050405020304" pitchFamily="18" charset="0"/>
                  </a:rPr>
                  <a:t>）的条件下操作。</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塔的生产能力</a:t>
                </a:r>
                <a:r>
                  <a:rPr lang="zh-CN" altLang="en-US" sz="2400" b="1" dirty="0" smtClean="0">
                    <a:latin typeface="Times New Roman" panose="02020603050405020304" pitchFamily="18" charset="0"/>
                    <a:cs typeface="Times New Roman" panose="02020603050405020304" pitchFamily="18" charset="0"/>
                  </a:rPr>
                  <a:t>由液体流量上限线控制</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点</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𝑪</m:t>
                        </m:r>
                      </m:e>
                      <m:sub>
                        <m:r>
                          <a:rPr lang="en-US" altLang="zh-CN" sz="2400" b="1" i="1" smtClean="0">
                            <a:latin typeface="Cambria Math" panose="02040503050406030204" pitchFamily="18" charset="0"/>
                            <a:cs typeface="Times New Roman" panose="02020603050405020304" pitchFamily="18" charset="0"/>
                          </a:rPr>
                          <m:t>𝟏</m:t>
                        </m:r>
                      </m:sub>
                    </m:sSub>
                  </m:oMath>
                </a14:m>
                <a:r>
                  <a:rPr lang="zh-CN" altLang="en-US" sz="2400" b="1" dirty="0" smtClean="0">
                    <a:latin typeface="Times New Roman" panose="02020603050405020304" pitchFamily="18" charset="0"/>
                    <a:cs typeface="Times New Roman" panose="02020603050405020304" pitchFamily="18" charset="0"/>
                  </a:rPr>
                  <a:t>和点</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𝑪</m:t>
                        </m:r>
                      </m:e>
                      <m:sub>
                        <m:r>
                          <a:rPr lang="en-US" altLang="zh-CN" sz="2400" b="1" i="1" smtClean="0">
                            <a:latin typeface="Cambria Math" panose="02040503050406030204" pitchFamily="18" charset="0"/>
                            <a:cs typeface="Times New Roman" panose="02020603050405020304" pitchFamily="18" charset="0"/>
                          </a:rPr>
                          <m:t>𝟐</m:t>
                        </m:r>
                      </m:sub>
                    </m:sSub>
                  </m:oMath>
                </a14:m>
                <a:r>
                  <a:rPr lang="zh-CN" altLang="en-US" sz="2400" b="1" dirty="0" smtClean="0">
                    <a:latin typeface="Times New Roman" panose="02020603050405020304" pitchFamily="18" charset="0"/>
                    <a:cs typeface="Times New Roman" panose="02020603050405020304" pitchFamily="18" charset="0"/>
                  </a:rPr>
                  <a:t>分别</a:t>
                </a:r>
                <a:r>
                  <a:rPr lang="zh-CN" altLang="en-US" sz="2400" b="1" dirty="0">
                    <a:latin typeface="Times New Roman" panose="02020603050405020304" pitchFamily="18" charset="0"/>
                    <a:cs typeface="Times New Roman" panose="02020603050405020304" pitchFamily="18" charset="0"/>
                  </a:rPr>
                  <a:t>表示该塔的上下操作极限。</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solidFill>
                      <a:srgbClr val="FFFF00"/>
                    </a:solidFill>
                    <a:latin typeface="Times New Roman" panose="02020603050405020304" pitchFamily="18" charset="0"/>
                    <a:cs typeface="Times New Roman" panose="02020603050405020304" pitchFamily="18" charset="0"/>
                  </a:rPr>
                  <a:t>结论：塔板的操作弹性是指上下操作极限的气</a:t>
                </a:r>
                <a:endParaRPr lang="en-US" altLang="zh-CN" sz="2400" b="1" dirty="0" smtClean="0">
                  <a:solidFill>
                    <a:srgbClr val="FFFF00"/>
                  </a:solidFill>
                  <a:latin typeface="Times New Roman" panose="02020603050405020304" pitchFamily="18" charset="0"/>
                  <a:cs typeface="Times New Roman" panose="02020603050405020304" pitchFamily="18" charset="0"/>
                </a:endParaRPr>
              </a:p>
              <a:p>
                <a:r>
                  <a:rPr lang="zh-CN" altLang="en-US" sz="2400" b="1" dirty="0">
                    <a:solidFill>
                      <a:srgbClr val="FFFF00"/>
                    </a:solidFill>
                    <a:latin typeface="Times New Roman" panose="02020603050405020304" pitchFamily="18" charset="0"/>
                    <a:cs typeface="Times New Roman" panose="02020603050405020304" pitchFamily="18" charset="0"/>
                  </a:rPr>
                  <a:t>相</a:t>
                </a:r>
                <a:r>
                  <a:rPr lang="zh-CN" altLang="en-US" sz="2400" b="1" dirty="0" smtClean="0">
                    <a:solidFill>
                      <a:srgbClr val="FFFF00"/>
                    </a:solidFill>
                    <a:latin typeface="Times New Roman" panose="02020603050405020304" pitchFamily="18" charset="0"/>
                    <a:cs typeface="Times New Roman" panose="02020603050405020304" pitchFamily="18" charset="0"/>
                  </a:rPr>
                  <a:t>负荷之比</a:t>
                </a:r>
                <a14:m>
                  <m:oMath xmlns:m="http://schemas.openxmlformats.org/officeDocument/2006/math">
                    <m:sSub>
                      <m:sSubPr>
                        <m:ctrlPr>
                          <a:rPr lang="en-US" altLang="zh-CN" sz="2400" b="1" i="1" smtClean="0">
                            <a:solidFill>
                              <a:srgbClr val="FFFF00"/>
                            </a:solidFill>
                            <a:latin typeface="Cambria Math" panose="02040503050406030204" pitchFamily="18" charset="0"/>
                            <a:cs typeface="Times New Roman" panose="02020603050405020304" pitchFamily="18" charset="0"/>
                          </a:rPr>
                        </m:ctrlPr>
                      </m:sSubPr>
                      <m:e>
                        <m:r>
                          <a:rPr lang="en-US" altLang="zh-CN" sz="2400" b="1" i="1" smtClean="0">
                            <a:solidFill>
                              <a:srgbClr val="FFFF00"/>
                            </a:solidFill>
                            <a:latin typeface="Cambria Math" panose="02040503050406030204" pitchFamily="18" charset="0"/>
                            <a:cs typeface="Times New Roman" panose="02020603050405020304" pitchFamily="18" charset="0"/>
                          </a:rPr>
                          <m:t>𝑽</m:t>
                        </m:r>
                      </m:e>
                      <m:sub>
                        <m:r>
                          <a:rPr lang="en-US" altLang="zh-CN" sz="2400" b="1" i="1" smtClean="0">
                            <a:solidFill>
                              <a:srgbClr val="FFFF00"/>
                            </a:solidFill>
                            <a:latin typeface="Cambria Math" panose="02040503050406030204" pitchFamily="18" charset="0"/>
                            <a:cs typeface="Times New Roman" panose="02020603050405020304" pitchFamily="18" charset="0"/>
                          </a:rPr>
                          <m:t>𝒉</m:t>
                        </m:r>
                        <m:r>
                          <a:rPr lang="en-US" altLang="zh-CN" sz="2400" b="1" i="1" smtClean="0">
                            <a:solidFill>
                              <a:srgbClr val="FFFF00"/>
                            </a:solidFill>
                            <a:latin typeface="Cambria Math" panose="02040503050406030204" pitchFamily="18" charset="0"/>
                            <a:cs typeface="Times New Roman" panose="02020603050405020304" pitchFamily="18" charset="0"/>
                          </a:rPr>
                          <m:t>𝟏</m:t>
                        </m:r>
                      </m:sub>
                    </m:sSub>
                    <m:r>
                      <a:rPr lang="en-US" altLang="zh-CN" sz="2400" b="1" i="1" smtClean="0">
                        <a:solidFill>
                          <a:srgbClr val="FFFF00"/>
                        </a:solidFill>
                        <a:latin typeface="Cambria Math" panose="02040503050406030204" pitchFamily="18" charset="0"/>
                        <a:cs typeface="Times New Roman" panose="02020603050405020304" pitchFamily="18" charset="0"/>
                      </a:rPr>
                      <m:t>/</m:t>
                    </m:r>
                    <m:sSub>
                      <m:sSubPr>
                        <m:ctrlPr>
                          <a:rPr lang="en-US" altLang="zh-CN" sz="2400" b="1" i="1" smtClean="0">
                            <a:solidFill>
                              <a:srgbClr val="FFFF00"/>
                            </a:solidFill>
                            <a:latin typeface="Cambria Math" panose="02040503050406030204" pitchFamily="18" charset="0"/>
                            <a:cs typeface="Times New Roman" panose="02020603050405020304" pitchFamily="18" charset="0"/>
                          </a:rPr>
                        </m:ctrlPr>
                      </m:sSubPr>
                      <m:e>
                        <m:r>
                          <a:rPr lang="en-US" altLang="zh-CN" sz="2400" b="1" i="1" smtClean="0">
                            <a:solidFill>
                              <a:srgbClr val="FFFF00"/>
                            </a:solidFill>
                            <a:latin typeface="Cambria Math" panose="02040503050406030204" pitchFamily="18" charset="0"/>
                            <a:cs typeface="Times New Roman" panose="02020603050405020304" pitchFamily="18" charset="0"/>
                          </a:rPr>
                          <m:t>𝑽</m:t>
                        </m:r>
                      </m:e>
                      <m:sub>
                        <m:r>
                          <a:rPr lang="en-US" altLang="zh-CN" sz="2400" b="1" i="1" smtClean="0">
                            <a:solidFill>
                              <a:srgbClr val="FFFF00"/>
                            </a:solidFill>
                            <a:latin typeface="Cambria Math" panose="02040503050406030204" pitchFamily="18" charset="0"/>
                            <a:cs typeface="Times New Roman" panose="02020603050405020304" pitchFamily="18" charset="0"/>
                          </a:rPr>
                          <m:t>𝒉</m:t>
                        </m:r>
                        <m:r>
                          <a:rPr lang="en-US" altLang="zh-CN" sz="2400" b="1" i="1" smtClean="0">
                            <a:solidFill>
                              <a:srgbClr val="FFFF00"/>
                            </a:solidFill>
                            <a:latin typeface="Cambria Math" panose="02040503050406030204" pitchFamily="18" charset="0"/>
                            <a:cs typeface="Times New Roman" panose="02020603050405020304" pitchFamily="18" charset="0"/>
                          </a:rPr>
                          <m:t>𝟐</m:t>
                        </m:r>
                      </m:sub>
                    </m:sSub>
                  </m:oMath>
                </a14:m>
                <a:r>
                  <a:rPr lang="zh-CN" altLang="en-US" sz="2400" b="1" dirty="0" smtClean="0">
                    <a:solidFill>
                      <a:srgbClr val="FFFF00"/>
                    </a:solidFill>
                    <a:latin typeface="Times New Roman" panose="02020603050405020304" pitchFamily="18" charset="0"/>
                    <a:cs typeface="Times New Roman" panose="02020603050405020304" pitchFamily="18" charset="0"/>
                  </a:rPr>
                  <a:t>。</a:t>
                </a:r>
                <a:endParaRPr lang="zh-CN" altLang="en-US" sz="2400" b="1" dirty="0">
                  <a:solidFill>
                    <a:srgbClr val="FFFF00"/>
                  </a:solidFill>
                  <a:latin typeface="Times New Roman" panose="02020603050405020304" pitchFamily="18" charset="0"/>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39635" y="783771"/>
                <a:ext cx="7210697" cy="5632311"/>
              </a:xfrm>
              <a:prstGeom prst="rect">
                <a:avLst/>
              </a:prstGeom>
              <a:blipFill>
                <a:blip r:embed="rId2"/>
                <a:stretch>
                  <a:fillRect l="-1352" t="-3571" b="-1190"/>
                </a:stretch>
              </a:blipFill>
            </p:spPr>
            <p:txBody>
              <a:bodyPr/>
              <a:lstStyle/>
              <a:p>
                <a:r>
                  <a:rPr lang="zh-CN" altLang="en-US">
                    <a:noFill/>
                  </a:rPr>
                  <a:t> </a:t>
                </a:r>
              </a:p>
            </p:txBody>
          </p:sp>
        </mc:Fallback>
      </mc:AlternateContent>
      <p:sp>
        <p:nvSpPr>
          <p:cNvPr id="11"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grpSp>
        <p:nvGrpSpPr>
          <p:cNvPr id="7" name="组合 6"/>
          <p:cNvGrpSpPr/>
          <p:nvPr/>
        </p:nvGrpSpPr>
        <p:grpSpPr>
          <a:xfrm>
            <a:off x="6753497" y="1080721"/>
            <a:ext cx="5225143" cy="5646651"/>
            <a:chOff x="6753497" y="1080721"/>
            <a:chExt cx="5225143" cy="5646651"/>
          </a:xfrm>
        </p:grpSpPr>
        <p:grpSp>
          <p:nvGrpSpPr>
            <p:cNvPr id="12" name="组合 11"/>
            <p:cNvGrpSpPr/>
            <p:nvPr/>
          </p:nvGrpSpPr>
          <p:grpSpPr>
            <a:xfrm>
              <a:off x="6753497" y="1080721"/>
              <a:ext cx="5225143" cy="5646651"/>
              <a:chOff x="6779623" y="1106846"/>
              <a:chExt cx="5225143" cy="5646651"/>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623" y="1776548"/>
                <a:ext cx="5225143" cy="4976949"/>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rot="10800000" flipV="1">
                    <a:off x="6779623" y="1808588"/>
                    <a:ext cx="391885" cy="1477328"/>
                  </a:xfrm>
                  <a:prstGeom prst="rect">
                    <a:avLst/>
                  </a:prstGeom>
                  <a:solidFill>
                    <a:schemeClr val="accent1"/>
                  </a:solidFill>
                </p:spPr>
                <p:txBody>
                  <a:bodyPr wrap="square" rtlCol="0">
                    <a:spAutoFit/>
                  </a:bodyPr>
                  <a:lstStyle/>
                  <a:p>
                    <a:r>
                      <a:rPr lang="zh-CN" altLang="en-US" dirty="0" smtClean="0">
                        <a:solidFill>
                          <a:srgbClr val="FF0000"/>
                        </a:solidFill>
                      </a:rPr>
                      <a:t>气相</a:t>
                    </a:r>
                    <a:endParaRPr lang="en-US" altLang="zh-CN" dirty="0" smtClean="0">
                      <a:solidFill>
                        <a:srgbClr val="FF0000"/>
                      </a:solidFill>
                    </a:endParaRPr>
                  </a:p>
                  <a:p>
                    <a:r>
                      <a:rPr lang="zh-CN" altLang="en-US" dirty="0" smtClean="0">
                        <a:solidFill>
                          <a:srgbClr val="FF0000"/>
                        </a:solidFill>
                      </a:rPr>
                      <a:t>负荷</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𝑉</m:t>
                            </m:r>
                          </m:e>
                          <m:sub>
                            <m:r>
                              <a:rPr lang="en-US" altLang="zh-CN" b="0" i="1" smtClean="0">
                                <a:solidFill>
                                  <a:srgbClr val="FF0000"/>
                                </a:solidFill>
                                <a:latin typeface="Cambria Math" panose="02040503050406030204" pitchFamily="18" charset="0"/>
                              </a:rPr>
                              <m:t>h</m:t>
                            </m:r>
                          </m:sub>
                        </m:sSub>
                      </m:oMath>
                    </a14:m>
                    <a:endParaRPr lang="zh-CN" altLang="en-US"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rot="10800000" flipV="1">
                    <a:off x="6779623" y="1808588"/>
                    <a:ext cx="391885" cy="1477328"/>
                  </a:xfrm>
                  <a:prstGeom prst="rect">
                    <a:avLst/>
                  </a:prstGeom>
                  <a:blipFill>
                    <a:blip r:embed="rId4"/>
                    <a:stretch>
                      <a:fillRect l="-14063" t="-2058" r="-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074545" y="6138125"/>
                    <a:ext cx="1554479" cy="369332"/>
                  </a:xfrm>
                  <a:prstGeom prst="rect">
                    <a:avLst/>
                  </a:prstGeom>
                  <a:solidFill>
                    <a:schemeClr val="accent1"/>
                  </a:solidFill>
                </p:spPr>
                <p:txBody>
                  <a:bodyPr wrap="square" rtlCol="0">
                    <a:spAutoFit/>
                  </a:bodyPr>
                  <a:lstStyle/>
                  <a:p>
                    <a:r>
                      <a:rPr lang="zh-CN" altLang="en-US" dirty="0" smtClean="0">
                        <a:solidFill>
                          <a:srgbClr val="FF0000"/>
                        </a:solidFill>
                      </a:rPr>
                      <a:t>液相负荷</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𝐿</m:t>
                            </m:r>
                          </m:e>
                          <m:sub>
                            <m:r>
                              <a:rPr lang="en-US" altLang="zh-CN" b="0" i="1" smtClean="0">
                                <a:solidFill>
                                  <a:srgbClr val="FF0000"/>
                                </a:solidFill>
                                <a:latin typeface="Cambria Math" panose="02040503050406030204" pitchFamily="18" charset="0"/>
                              </a:rPr>
                              <m:t>h</m:t>
                            </m:r>
                          </m:sub>
                        </m:sSub>
                      </m:oMath>
                    </a14:m>
                    <a:endParaRPr lang="zh-CN" altLang="en-US" dirty="0">
                      <a:solidFill>
                        <a:srgbClr val="FF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074545" y="6138125"/>
                    <a:ext cx="1554479" cy="369332"/>
                  </a:xfrm>
                  <a:prstGeom prst="rect">
                    <a:avLst/>
                  </a:prstGeom>
                  <a:blipFill>
                    <a:blip r:embed="rId5"/>
                    <a:stretch>
                      <a:fillRect l="-3137" t="-15000" b="-21667"/>
                    </a:stretch>
                  </a:blipFill>
                </p:spPr>
                <p:txBody>
                  <a:bodyPr/>
                  <a:lstStyle/>
                  <a:p>
                    <a:r>
                      <a:rPr lang="zh-CN" altLang="en-US">
                        <a:noFill/>
                      </a:rPr>
                      <a:t> </a:t>
                    </a:r>
                  </a:p>
                </p:txBody>
              </p:sp>
            </mc:Fallback>
          </mc:AlternateContent>
          <p:sp>
            <p:nvSpPr>
              <p:cNvPr id="16" name="圆角矩形标注 15"/>
              <p:cNvSpPr/>
              <p:nvPr/>
            </p:nvSpPr>
            <p:spPr>
              <a:xfrm>
                <a:off x="9013371" y="1106846"/>
                <a:ext cx="757646" cy="407279"/>
              </a:xfrm>
              <a:prstGeom prst="wedgeRoundRectCallout">
                <a:avLst>
                  <a:gd name="adj1" fmla="val -38333"/>
                  <a:gd name="adj2" fmla="val 1683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物</a:t>
                </a:r>
                <a:r>
                  <a:rPr lang="zh-CN" altLang="en-US" dirty="0"/>
                  <a:t>系</a:t>
                </a:r>
              </a:p>
            </p:txBody>
          </p:sp>
          <p:sp>
            <p:nvSpPr>
              <p:cNvPr id="17" name="圆角矩形标注 16"/>
              <p:cNvSpPr/>
              <p:nvPr/>
            </p:nvSpPr>
            <p:spPr>
              <a:xfrm>
                <a:off x="9865720" y="1125632"/>
                <a:ext cx="1903914" cy="407279"/>
              </a:xfrm>
              <a:prstGeom prst="wedgeRoundRectCallout">
                <a:avLst>
                  <a:gd name="adj1" fmla="val -38333"/>
                  <a:gd name="adj2" fmla="val 1683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塔板的结构尺寸</a:t>
                </a:r>
                <a:endParaRPr lang="zh-CN" altLang="en-US" dirty="0"/>
              </a:p>
            </p:txBody>
          </p:sp>
        </p:grpSp>
        <mc:AlternateContent xmlns:mc="http://schemas.openxmlformats.org/markup-compatibility/2006" xmlns:a14="http://schemas.microsoft.com/office/drawing/2010/main">
          <mc:Choice Requires="a14">
            <p:sp>
              <p:nvSpPr>
                <p:cNvPr id="5" name="文本框 4"/>
                <p:cNvSpPr txBox="1"/>
                <p:nvPr/>
              </p:nvSpPr>
              <p:spPr>
                <a:xfrm>
                  <a:off x="7500035" y="4056017"/>
                  <a:ext cx="458948" cy="3657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bg1"/>
                                </a:solidFill>
                                <a:latin typeface="Cambria Math" panose="02040503050406030204" pitchFamily="18" charset="0"/>
                                <a:cs typeface="Times New Roman" panose="02020603050405020304" pitchFamily="18" charset="0"/>
                              </a:rPr>
                            </m:ctrlPr>
                          </m:sSubPr>
                          <m:e>
                            <m:r>
                              <a:rPr lang="en-US" altLang="zh-CN" b="1" i="1" dirty="0" smtClean="0">
                                <a:solidFill>
                                  <a:schemeClr val="bg1"/>
                                </a:solidFill>
                                <a:latin typeface="Cambria Math" panose="02040503050406030204" pitchFamily="18" charset="0"/>
                                <a:cs typeface="Times New Roman" panose="02020603050405020304" pitchFamily="18" charset="0"/>
                              </a:rPr>
                              <m:t>𝑨</m:t>
                            </m:r>
                          </m:e>
                          <m:sub>
                            <m:r>
                              <a:rPr lang="en-US" altLang="zh-CN" b="1" i="1" dirty="0" smtClean="0">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500035" y="4056017"/>
                  <a:ext cx="458948" cy="365760"/>
                </a:xfrm>
                <a:prstGeom prst="rect">
                  <a:avLst/>
                </a:prstGeom>
                <a:blipFill>
                  <a:blip r:embed="rId6"/>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8528297" y="4232365"/>
                  <a:ext cx="4589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cs typeface="Times New Roman" panose="02020603050405020304" pitchFamily="18" charset="0"/>
                              </a:rPr>
                            </m:ctrlPr>
                          </m:sSubPr>
                          <m:e>
                            <m:r>
                              <a:rPr lang="en-US" altLang="zh-CN" b="1" i="1" smtClean="0">
                                <a:solidFill>
                                  <a:schemeClr val="bg1"/>
                                </a:solidFill>
                                <a:latin typeface="Cambria Math" panose="02040503050406030204" pitchFamily="18" charset="0"/>
                                <a:cs typeface="Times New Roman" panose="02020603050405020304" pitchFamily="18" charset="0"/>
                              </a:rPr>
                              <m:t>𝑩</m:t>
                            </m:r>
                          </m:e>
                          <m:sub>
                            <m:r>
                              <a:rPr lang="en-US" altLang="zh-CN" b="1" i="1" smtClean="0">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8528297" y="4232365"/>
                  <a:ext cx="458948" cy="369332"/>
                </a:xfrm>
                <a:prstGeom prst="rect">
                  <a:avLst/>
                </a:prstGeom>
                <a:blipFill>
                  <a:blip r:embed="rId7"/>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9873358" y="4467495"/>
                  <a:ext cx="458948" cy="3657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bg1"/>
                                </a:solidFill>
                                <a:latin typeface="Cambria Math" panose="02040503050406030204" pitchFamily="18" charset="0"/>
                                <a:cs typeface="Times New Roman" panose="02020603050405020304" pitchFamily="18" charset="0"/>
                              </a:rPr>
                            </m:ctrlPr>
                          </m:sSubPr>
                          <m:e>
                            <m:r>
                              <a:rPr lang="en-US" altLang="zh-CN" b="1" i="1" dirty="0" smtClean="0">
                                <a:solidFill>
                                  <a:schemeClr val="bg1"/>
                                </a:solidFill>
                                <a:latin typeface="Cambria Math" panose="02040503050406030204" pitchFamily="18" charset="0"/>
                                <a:cs typeface="Times New Roman" panose="02020603050405020304" pitchFamily="18" charset="0"/>
                              </a:rPr>
                              <m:t>𝑪</m:t>
                            </m:r>
                          </m:e>
                          <m:sub>
                            <m:r>
                              <a:rPr lang="en-US" altLang="zh-CN" b="1" i="1" dirty="0" smtClean="0">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873358" y="4467495"/>
                  <a:ext cx="458948" cy="365760"/>
                </a:xfrm>
                <a:prstGeom prst="rect">
                  <a:avLst/>
                </a:prstGeom>
                <a:blipFill>
                  <a:blip r:embed="rId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8252897" y="2155367"/>
                  <a:ext cx="458948" cy="3657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bg1"/>
                                </a:solidFill>
                                <a:latin typeface="Cambria Math" panose="02040503050406030204" pitchFamily="18" charset="0"/>
                                <a:cs typeface="Times New Roman" panose="02020603050405020304" pitchFamily="18" charset="0"/>
                              </a:rPr>
                            </m:ctrlPr>
                          </m:sSubPr>
                          <m:e>
                            <m:r>
                              <a:rPr lang="en-US" altLang="zh-CN" b="1" i="1" dirty="0" smtClean="0">
                                <a:solidFill>
                                  <a:schemeClr val="bg1"/>
                                </a:solidFill>
                                <a:latin typeface="Cambria Math" panose="02040503050406030204" pitchFamily="18" charset="0"/>
                                <a:cs typeface="Times New Roman" panose="02020603050405020304" pitchFamily="18" charset="0"/>
                              </a:rPr>
                              <m:t>𝑨</m:t>
                            </m:r>
                          </m:e>
                          <m:sub>
                            <m:r>
                              <a:rPr lang="en-US" altLang="zh-CN" b="1" i="1" dirty="0" smtClean="0">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8252897" y="2155367"/>
                  <a:ext cx="458948" cy="365760"/>
                </a:xfrm>
                <a:prstGeom prst="rect">
                  <a:avLst/>
                </a:prstGeom>
                <a:blipFill>
                  <a:blip r:embed="rId9"/>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10260001" y="2634752"/>
                  <a:ext cx="4589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cs typeface="Times New Roman" panose="02020603050405020304" pitchFamily="18" charset="0"/>
                              </a:rPr>
                            </m:ctrlPr>
                          </m:sSubPr>
                          <m:e>
                            <m:r>
                              <a:rPr lang="en-US" altLang="zh-CN" b="1" i="1" smtClean="0">
                                <a:solidFill>
                                  <a:schemeClr val="bg1"/>
                                </a:solidFill>
                                <a:latin typeface="Cambria Math" panose="02040503050406030204" pitchFamily="18" charset="0"/>
                                <a:cs typeface="Times New Roman" panose="02020603050405020304" pitchFamily="18" charset="0"/>
                              </a:rPr>
                              <m:t>𝑩</m:t>
                            </m:r>
                          </m:e>
                          <m:sub>
                            <m:r>
                              <a:rPr lang="en-US" altLang="zh-CN" b="1" i="1" smtClean="0">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10260001" y="2634752"/>
                  <a:ext cx="458948" cy="369332"/>
                </a:xfrm>
                <a:prstGeom prst="rect">
                  <a:avLst/>
                </a:prstGeom>
                <a:blipFill>
                  <a:blip r:embed="rId10"/>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10807767" y="3465513"/>
                  <a:ext cx="458948" cy="3657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solidFill>
                                  <a:schemeClr val="bg1"/>
                                </a:solidFill>
                                <a:latin typeface="Cambria Math" panose="02040503050406030204" pitchFamily="18" charset="0"/>
                                <a:cs typeface="Times New Roman" panose="02020603050405020304" pitchFamily="18" charset="0"/>
                              </a:rPr>
                            </m:ctrlPr>
                          </m:sSubPr>
                          <m:e>
                            <m:r>
                              <a:rPr lang="en-US" altLang="zh-CN" b="1" i="1" dirty="0" smtClean="0">
                                <a:solidFill>
                                  <a:schemeClr val="bg1"/>
                                </a:solidFill>
                                <a:latin typeface="Cambria Math" panose="02040503050406030204" pitchFamily="18" charset="0"/>
                                <a:cs typeface="Times New Roman" panose="02020603050405020304" pitchFamily="18" charset="0"/>
                              </a:rPr>
                              <m:t>𝑪</m:t>
                            </m:r>
                          </m:e>
                          <m:sub>
                            <m:r>
                              <a:rPr lang="en-US" altLang="zh-CN" b="1" i="1" dirty="0" smtClean="0">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0807767" y="3465513"/>
                  <a:ext cx="458948" cy="365760"/>
                </a:xfrm>
                <a:prstGeom prst="rect">
                  <a:avLst/>
                </a:prstGeom>
                <a:blipFill>
                  <a:blip r:embed="rId11"/>
                  <a:stretch>
                    <a:fillRect b="-3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7081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61404" y="815832"/>
            <a:ext cx="11495315" cy="3508653"/>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6.7.6</a:t>
            </a:r>
            <a:r>
              <a:rPr lang="zh-CN" altLang="en-US" sz="2800" b="1" dirty="0" smtClean="0">
                <a:latin typeface="Times New Roman" panose="02020603050405020304" pitchFamily="18" charset="0"/>
                <a:cs typeface="Times New Roman" panose="02020603050405020304" pitchFamily="18" charset="0"/>
              </a:rPr>
              <a:t>    板式塔的类型</a:t>
            </a:r>
            <a:endParaRPr lang="en-US" altLang="zh-CN" sz="2800" b="1" dirty="0">
              <a:latin typeface="Times New Roman" panose="02020603050405020304" pitchFamily="18" charset="0"/>
              <a:cs typeface="Times New Roman" panose="02020603050405020304" pitchFamily="18" charset="0"/>
            </a:endParaRPr>
          </a:p>
          <a:p>
            <a:r>
              <a:rPr lang="en-US" altLang="zh-CN" sz="2600" b="1" dirty="0" smtClean="0">
                <a:latin typeface="Times New Roman" panose="02020603050405020304" pitchFamily="18" charset="0"/>
                <a:cs typeface="Times New Roman" panose="02020603050405020304" pitchFamily="18" charset="0"/>
              </a:rPr>
              <a:t>6.7.6.1</a:t>
            </a:r>
            <a:r>
              <a:rPr lang="zh-CN" altLang="en-US" sz="2600" b="1" dirty="0" smtClean="0">
                <a:latin typeface="Times New Roman" panose="02020603050405020304" pitchFamily="18" charset="0"/>
                <a:cs typeface="Times New Roman" panose="02020603050405020304" pitchFamily="18" charset="0"/>
              </a:rPr>
              <a:t>   泡罩塔</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1</a:t>
            </a:r>
            <a:r>
              <a:rPr lang="zh-CN" altLang="en-US" sz="2400" b="1" dirty="0" smtClean="0">
                <a:latin typeface="+mn-ea"/>
                <a:cs typeface="Times New Roman" panose="02020603050405020304" pitchFamily="18" charset="0"/>
              </a:rPr>
              <a:t>）结构</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圆形泡罩（常用），包括升气管和泡罩、塔板。</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2</a:t>
            </a:r>
            <a:r>
              <a:rPr lang="zh-CN" altLang="en-US" sz="2400" b="1" dirty="0" smtClean="0">
                <a:latin typeface="+mn-ea"/>
                <a:cs typeface="Times New Roman" panose="02020603050405020304" pitchFamily="18" charset="0"/>
              </a:rPr>
              <a:t>）优缺点</a:t>
            </a:r>
            <a:endParaRPr lang="en-US" altLang="zh-CN" sz="2400" b="1" dirty="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① 不易发生漏液现象</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② 有较大的操作弹性</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③ 结构复杂，制作成本高，安装检修不便。</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④ 气相通道曲折，塔板压降大，生产能力小。</a:t>
            </a:r>
            <a:endParaRPr lang="en-US" altLang="zh-CN" sz="2400" b="1" dirty="0" smtClean="0">
              <a:latin typeface="+mn-ea"/>
              <a:cs typeface="Times New Roman" panose="02020603050405020304" pitchFamily="18" charset="0"/>
            </a:endParaRPr>
          </a:p>
        </p:txBody>
      </p:sp>
      <p:pic>
        <p:nvPicPr>
          <p:cNvPr id="5" name="Picture 7" descr="D:\翁南梅\教学\传质设备\气液传质设备附件\板式塔\塔板类型及结构\泡罩.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2743" y="907272"/>
            <a:ext cx="3593976" cy="274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1978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61404" y="815832"/>
            <a:ext cx="11495315" cy="3108543"/>
          </a:xfrm>
          <a:prstGeom prst="rect">
            <a:avLst/>
          </a:prstGeom>
          <a:noFill/>
        </p:spPr>
        <p:txBody>
          <a:bodyPr wrap="square" rtlCol="0">
            <a:spAutoFit/>
          </a:bodyPr>
          <a:lstStyle/>
          <a:p>
            <a:r>
              <a:rPr lang="en-US" altLang="zh-CN" sz="2600" b="1" dirty="0" smtClean="0">
                <a:latin typeface="Times New Roman" panose="02020603050405020304" pitchFamily="18" charset="0"/>
                <a:cs typeface="Times New Roman" panose="02020603050405020304" pitchFamily="18" charset="0"/>
              </a:rPr>
              <a:t>6.7.6.2</a:t>
            </a:r>
            <a:r>
              <a:rPr lang="zh-CN" altLang="en-US" sz="2600" b="1" dirty="0" smtClean="0">
                <a:latin typeface="Times New Roman" panose="02020603050405020304" pitchFamily="18" charset="0"/>
                <a:cs typeface="Times New Roman" panose="02020603050405020304" pitchFamily="18" charset="0"/>
              </a:rPr>
              <a:t>   筛孔塔板</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1</a:t>
            </a:r>
            <a:r>
              <a:rPr lang="zh-CN" altLang="en-US" sz="2400" b="1" dirty="0" smtClean="0">
                <a:latin typeface="+mn-ea"/>
                <a:cs typeface="Times New Roman" panose="02020603050405020304" pitchFamily="18" charset="0"/>
              </a:rPr>
              <a:t>）结构</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筛孔塔板，包括降液管、溢流堰和筛孔塔板。</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2</a:t>
            </a:r>
            <a:r>
              <a:rPr lang="zh-CN" altLang="en-US" sz="2400" b="1" dirty="0" smtClean="0">
                <a:latin typeface="+mn-ea"/>
                <a:cs typeface="Times New Roman" panose="02020603050405020304" pitchFamily="18" charset="0"/>
              </a:rPr>
              <a:t>）优缺点</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	</a:t>
            </a:r>
            <a:r>
              <a:rPr lang="zh-CN" altLang="zh-CN" sz="2400" b="1" dirty="0" smtClean="0">
                <a:latin typeface="+mn-ea"/>
                <a:cs typeface="Times New Roman" panose="02020603050405020304" pitchFamily="18" charset="0"/>
              </a:rPr>
              <a:t>①</a:t>
            </a:r>
            <a:r>
              <a:rPr lang="zh-CN" altLang="en-US" sz="2400" b="1" dirty="0" smtClean="0">
                <a:latin typeface="+mn-ea"/>
                <a:cs typeface="Times New Roman" panose="02020603050405020304" pitchFamily="18" charset="0"/>
              </a:rPr>
              <a:t>  </a:t>
            </a:r>
            <a:r>
              <a:rPr lang="zh-CN" altLang="en-US" sz="2400" b="1" dirty="0">
                <a:latin typeface="+mn-ea"/>
                <a:cs typeface="Times New Roman" panose="02020603050405020304" pitchFamily="18" charset="0"/>
              </a:rPr>
              <a:t>结构简单、造价低廉</a:t>
            </a:r>
            <a:endParaRPr lang="en-US" altLang="zh-CN" sz="2400" b="1" dirty="0">
              <a:latin typeface="+mn-ea"/>
              <a:cs typeface="Times New Roman" panose="02020603050405020304" pitchFamily="18" charset="0"/>
            </a:endParaRPr>
          </a:p>
          <a:p>
            <a:r>
              <a:rPr lang="en-US" altLang="zh-CN" sz="2400" b="1" dirty="0" smtClean="0">
                <a:latin typeface="+mn-ea"/>
                <a:cs typeface="Times New Roman" panose="02020603050405020304" pitchFamily="18" charset="0"/>
              </a:rPr>
              <a:t>	</a:t>
            </a:r>
            <a:r>
              <a:rPr lang="zh-CN" altLang="en-US" sz="2400" b="1" dirty="0" smtClean="0">
                <a:latin typeface="+mn-ea"/>
                <a:cs typeface="Times New Roman" panose="02020603050405020304" pitchFamily="18" charset="0"/>
              </a:rPr>
              <a:t>②  </a:t>
            </a:r>
            <a:r>
              <a:rPr lang="zh-CN" altLang="en-US" sz="2400" b="1" dirty="0">
                <a:latin typeface="+mn-ea"/>
                <a:cs typeface="Times New Roman" panose="02020603050405020304" pitchFamily="18" charset="0"/>
              </a:rPr>
              <a:t>有足够的</a:t>
            </a:r>
            <a:r>
              <a:rPr lang="zh-CN" altLang="en-US" sz="2400" b="1" dirty="0" smtClean="0">
                <a:latin typeface="+mn-ea"/>
                <a:cs typeface="Times New Roman" panose="02020603050405020304" pitchFamily="18" charset="0"/>
              </a:rPr>
              <a:t>操作弹性</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	③</a:t>
            </a:r>
            <a:r>
              <a:rPr lang="zh-CN" altLang="en-US" sz="2400" b="1" dirty="0" smtClean="0">
                <a:latin typeface="+mn-ea"/>
                <a:cs typeface="Times New Roman" panose="02020603050405020304" pitchFamily="18" charset="0"/>
              </a:rPr>
              <a:t>  压降</a:t>
            </a:r>
            <a:r>
              <a:rPr lang="zh-CN" altLang="en-US" sz="2400" b="1" dirty="0">
                <a:latin typeface="+mn-ea"/>
                <a:cs typeface="Times New Roman" panose="02020603050405020304" pitchFamily="18" charset="0"/>
              </a:rPr>
              <a:t>小，液面落差小。</a:t>
            </a:r>
            <a:endParaRPr lang="en-US" altLang="zh-CN" sz="2400" b="1" dirty="0">
              <a:latin typeface="+mn-ea"/>
              <a:cs typeface="Times New Roman" panose="02020603050405020304" pitchFamily="18" charset="0"/>
            </a:endParaRPr>
          </a:p>
          <a:p>
            <a:endParaRPr lang="en-US" altLang="zh-CN" sz="2600" b="1" dirty="0" smtClean="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469" y="2738921"/>
            <a:ext cx="5048250" cy="3897011"/>
          </a:xfrm>
          <a:prstGeom prst="rect">
            <a:avLst/>
          </a:prstGeom>
        </p:spPr>
      </p:pic>
    </p:spTree>
    <p:extLst>
      <p:ext uri="{BB962C8B-B14F-4D97-AF65-F5344CB8AC3E}">
        <p14:creationId xmlns:p14="http://schemas.microsoft.com/office/powerpoint/2010/main" val="26825920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mc:AlternateContent xmlns:mc="http://schemas.openxmlformats.org/markup-compatibility/2006" xmlns:a14="http://schemas.microsoft.com/office/drawing/2010/main">
        <mc:Choice Requires="a14">
          <p:sp>
            <p:nvSpPr>
              <p:cNvPr id="2" name="文本框 1"/>
              <p:cNvSpPr txBox="1"/>
              <p:nvPr/>
            </p:nvSpPr>
            <p:spPr>
              <a:xfrm>
                <a:off x="361404" y="815832"/>
                <a:ext cx="11495315" cy="4985980"/>
              </a:xfrm>
              <a:prstGeom prst="rect">
                <a:avLst/>
              </a:prstGeom>
              <a:noFill/>
            </p:spPr>
            <p:txBody>
              <a:bodyPr wrap="square" rtlCol="0">
                <a:spAutoFit/>
              </a:bodyPr>
              <a:lstStyle/>
              <a:p>
                <a:r>
                  <a:rPr lang="en-US" altLang="zh-CN" sz="2600" b="1" dirty="0" smtClean="0">
                    <a:latin typeface="Times New Roman" panose="02020603050405020304" pitchFamily="18" charset="0"/>
                    <a:cs typeface="Times New Roman" panose="02020603050405020304" pitchFamily="18" charset="0"/>
                  </a:rPr>
                  <a:t>6.7.6.3</a:t>
                </a:r>
                <a:r>
                  <a:rPr lang="zh-CN" altLang="en-US" sz="2600" b="1" dirty="0" smtClean="0">
                    <a:latin typeface="Times New Roman" panose="02020603050405020304" pitchFamily="18" charset="0"/>
                    <a:cs typeface="Times New Roman" panose="02020603050405020304" pitchFamily="18" charset="0"/>
                  </a:rPr>
                  <a:t>   浮阀塔板</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1</a:t>
                </a:r>
                <a:r>
                  <a:rPr lang="zh-CN" altLang="en-US" sz="2400" b="1" dirty="0" smtClean="0">
                    <a:latin typeface="+mn-ea"/>
                    <a:cs typeface="Times New Roman" panose="02020603050405020304" pitchFamily="18" charset="0"/>
                  </a:rPr>
                  <a:t>）结构</a:t>
                </a:r>
                <a:endParaRPr lang="en-US" altLang="zh-CN" sz="2400" b="1" dirty="0" smtClean="0">
                  <a:latin typeface="+mn-ea"/>
                  <a:cs typeface="Times New Roman" panose="02020603050405020304" pitchFamily="18" charset="0"/>
                </a:endParaRPr>
              </a:p>
              <a:p>
                <a:r>
                  <a:rPr lang="zh-CN" altLang="en-US" sz="2400" b="1" dirty="0">
                    <a:latin typeface="+mn-ea"/>
                    <a:cs typeface="Times New Roman" panose="02020603050405020304" pitchFamily="18" charset="0"/>
                  </a:rPr>
                  <a:t>在塔板开孔（标准孔径</a:t>
                </a:r>
                <a14:m>
                  <m:oMath xmlns:m="http://schemas.openxmlformats.org/officeDocument/2006/math">
                    <m:r>
                      <a:rPr lang="en-US" altLang="zh-CN" sz="2400" b="1" i="1" dirty="0" smtClean="0">
                        <a:latin typeface="Cambria Math" panose="02040503050406030204" pitchFamily="18" charset="0"/>
                        <a:cs typeface="Times New Roman" panose="02020603050405020304" pitchFamily="18" charset="0"/>
                      </a:rPr>
                      <m:t>𝟑𝟗</m:t>
                    </m:r>
                    <m:r>
                      <a:rPr lang="en-US" altLang="zh-CN" sz="2400" b="1" i="1" dirty="0" smtClean="0">
                        <a:latin typeface="Cambria Math" panose="02040503050406030204" pitchFamily="18" charset="0"/>
                        <a:cs typeface="Times New Roman" panose="02020603050405020304" pitchFamily="18" charset="0"/>
                      </a:rPr>
                      <m:t>𝒎𝒎</m:t>
                    </m:r>
                  </m:oMath>
                </a14:m>
                <a:r>
                  <a:rPr lang="zh-CN" altLang="en-US" sz="2400" b="1" dirty="0">
                    <a:latin typeface="+mn-ea"/>
                    <a:cs typeface="Times New Roman" panose="02020603050405020304" pitchFamily="18" charset="0"/>
                  </a:rPr>
                  <a:t>）的上方安装可浮动的阀片。</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a:t>
                </a:r>
                <a:r>
                  <a:rPr lang="en-US" altLang="zh-CN" sz="2400" b="1" dirty="0">
                    <a:latin typeface="+mn-ea"/>
                    <a:cs typeface="Times New Roman" panose="02020603050405020304" pitchFamily="18" charset="0"/>
                  </a:rPr>
                  <a:t>2</a:t>
                </a:r>
                <a:r>
                  <a:rPr lang="zh-CN" altLang="en-US" sz="2400" b="1" dirty="0">
                    <a:latin typeface="+mn-ea"/>
                    <a:cs typeface="Times New Roman" panose="02020603050405020304" pitchFamily="18" charset="0"/>
                  </a:rPr>
                  <a:t>）</a:t>
                </a:r>
                <a:r>
                  <a:rPr lang="zh-CN" altLang="en-US" sz="2400" b="1" dirty="0" smtClean="0">
                    <a:latin typeface="+mn-ea"/>
                    <a:cs typeface="Times New Roman" panose="02020603050405020304" pitchFamily="18" charset="0"/>
                  </a:rPr>
                  <a:t>优缺点</a:t>
                </a:r>
                <a:endParaRPr lang="en-US" altLang="zh-CN" sz="2400" b="1" dirty="0" smtClean="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 </a:t>
                </a:r>
                <a:r>
                  <a:rPr lang="en-US" altLang="zh-CN" sz="2400" b="1" dirty="0" smtClean="0">
                    <a:latin typeface="+mn-ea"/>
                    <a:cs typeface="Times New Roman" panose="02020603050405020304" pitchFamily="18" charset="0"/>
                  </a:rPr>
                  <a:t>①</a:t>
                </a:r>
                <a:r>
                  <a:rPr lang="zh-CN" altLang="en-US" sz="2400" b="1" dirty="0" smtClean="0">
                    <a:latin typeface="+mn-ea"/>
                    <a:cs typeface="Times New Roman" panose="02020603050405020304" pitchFamily="18" charset="0"/>
                  </a:rPr>
                  <a:t> 浮</a:t>
                </a:r>
                <a:r>
                  <a:rPr lang="zh-CN" altLang="en-US" sz="2400" b="1" dirty="0">
                    <a:latin typeface="+mn-ea"/>
                    <a:cs typeface="Times New Roman" panose="02020603050405020304" pitchFamily="18" charset="0"/>
                  </a:rPr>
                  <a:t>阀可随气相流量变化而自动调节开度。 </a:t>
                </a:r>
                <a:endParaRPr lang="en-US" altLang="zh-CN" sz="2400" b="1" dirty="0" smtClean="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 </a:t>
                </a:r>
                <a:r>
                  <a:rPr lang="en-US" altLang="zh-CN" sz="2400" b="1" dirty="0" smtClean="0">
                    <a:latin typeface="+mn-ea"/>
                    <a:cs typeface="Times New Roman" panose="02020603050405020304" pitchFamily="18" charset="0"/>
                  </a:rPr>
                  <a:t>②</a:t>
                </a:r>
                <a:r>
                  <a:rPr lang="zh-CN" altLang="en-US" sz="2400" b="1" dirty="0" smtClean="0">
                    <a:latin typeface="+mn-ea"/>
                    <a:cs typeface="Times New Roman" panose="02020603050405020304" pitchFamily="18" charset="0"/>
                  </a:rPr>
                  <a:t> 气相以水平方向吹入液层，气、液接触时间较长而液沫</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夹带较小，故塔板效率较高。</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en-US" altLang="zh-CN" sz="2400" b="1" dirty="0">
                    <a:latin typeface="+mn-ea"/>
                    <a:cs typeface="Times New Roman" panose="02020603050405020304" pitchFamily="18" charset="0"/>
                  </a:rPr>
                  <a:t>③</a:t>
                </a:r>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操作弹性大。</a:t>
                </a:r>
                <a:endParaRPr lang="en-US" altLang="zh-CN" sz="2400" b="1" dirty="0" smtClean="0">
                  <a:latin typeface="+mn-ea"/>
                  <a:cs typeface="Times New Roman" panose="02020603050405020304" pitchFamily="18" charset="0"/>
                </a:endParaRPr>
              </a:p>
              <a:p>
                <a:r>
                  <a:rPr lang="zh-CN" altLang="en-US" sz="2400" b="1" dirty="0">
                    <a:latin typeface="+mn-ea"/>
                    <a:ea typeface="等线" panose="02010600030101010101" pitchFamily="2" charset="-122"/>
                    <a:cs typeface="Times New Roman" panose="02020603050405020304" pitchFamily="18" charset="0"/>
                  </a:rPr>
                  <a:t> </a:t>
                </a:r>
                <a:r>
                  <a:rPr lang="zh-CN" altLang="en-US" sz="2400" b="1" dirty="0" smtClean="0">
                    <a:latin typeface="+mn-ea"/>
                    <a:ea typeface="等线" panose="02010600030101010101" pitchFamily="2" charset="-122"/>
                    <a:cs typeface="Times New Roman" panose="02020603050405020304" pitchFamily="18" charset="0"/>
                  </a:rPr>
                  <a:t> </a:t>
                </a:r>
                <a:r>
                  <a:rPr lang="zh-CN" altLang="zh-CN" sz="2400" b="1" dirty="0" smtClean="0">
                    <a:latin typeface="+mn-ea"/>
                    <a:ea typeface="等线" panose="02010600030101010101" pitchFamily="2" charset="-122"/>
                    <a:cs typeface="Times New Roman" panose="02020603050405020304" pitchFamily="18" charset="0"/>
                  </a:rPr>
                  <a:t>④</a:t>
                </a:r>
                <a:r>
                  <a:rPr lang="zh-CN" altLang="en-US" sz="2400" b="1" dirty="0" smtClean="0">
                    <a:latin typeface="+mn-ea"/>
                    <a:ea typeface="等线" panose="02010600030101010101" pitchFamily="2" charset="-122"/>
                    <a:cs typeface="Times New Roman" panose="02020603050405020304" pitchFamily="18" charset="0"/>
                  </a:rPr>
                  <a:t> </a:t>
                </a:r>
                <a:r>
                  <a:rPr lang="zh-CN" altLang="en-US" sz="2400" b="1" dirty="0">
                    <a:latin typeface="+mn-ea"/>
                    <a:cs typeface="Times New Roman" panose="02020603050405020304" pitchFamily="18" charset="0"/>
                  </a:rPr>
                  <a:t>结构简单、造价低，安装检修方便。</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  ⑤ </a:t>
                </a:r>
                <a:r>
                  <a:rPr lang="zh-CN" altLang="en-US" sz="2400" b="1" dirty="0" smtClean="0">
                    <a:latin typeface="+mn-ea"/>
                    <a:cs typeface="Times New Roman" panose="02020603050405020304" pitchFamily="18" charset="0"/>
                  </a:rPr>
                  <a:t>浮阀对材料的抗腐蚀性能要求较高。</a:t>
                </a:r>
                <a:endParaRPr lang="en-US" altLang="zh-CN" sz="2400" b="1" dirty="0">
                  <a:latin typeface="+mn-ea"/>
                  <a:cs typeface="Times New Roman" panose="02020603050405020304" pitchFamily="18" charset="0"/>
                </a:endParaRPr>
              </a:p>
              <a:p>
                <a:endParaRPr lang="en-US" altLang="zh-CN" sz="2400" b="1" dirty="0">
                  <a:latin typeface="+mn-ea"/>
                  <a:cs typeface="Times New Roman" panose="02020603050405020304" pitchFamily="18" charset="0"/>
                </a:endParaRPr>
              </a:p>
              <a:p>
                <a:endParaRPr lang="en-US" altLang="zh-CN" sz="2600" b="1" dirty="0" smtClean="0">
                  <a:latin typeface="Times New Roman" panose="02020603050405020304" pitchFamily="18" charset="0"/>
                  <a:cs typeface="Times New Roman" panose="02020603050405020304" pitchFamily="18" charset="0"/>
                </a:endParaRPr>
              </a:p>
              <a:p>
                <a:endParaRPr lang="en-US" altLang="zh-CN" sz="2600" b="1" dirty="0" smtClean="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61404" y="815832"/>
                <a:ext cx="11495315" cy="4985980"/>
              </a:xfrm>
              <a:prstGeom prst="rect">
                <a:avLst/>
              </a:prstGeom>
              <a:blipFill>
                <a:blip r:embed="rId3"/>
                <a:stretch>
                  <a:fillRect l="-954" t="-1345"/>
                </a:stretch>
              </a:blipFill>
            </p:spPr>
            <p:txBody>
              <a:bodyPr/>
              <a:lstStyle/>
              <a:p>
                <a:r>
                  <a:rPr lang="zh-CN" altLang="en-US">
                    <a:noFill/>
                  </a:rPr>
                  <a:t> </a:t>
                </a:r>
              </a:p>
            </p:txBody>
          </p:sp>
        </mc:Fallback>
      </mc:AlternateContent>
      <p:graphicFrame>
        <p:nvGraphicFramePr>
          <p:cNvPr id="5" name="Object 10"/>
          <p:cNvGraphicFramePr>
            <a:graphicFrameLocks noChangeAspect="1"/>
          </p:cNvGraphicFramePr>
          <p:nvPr>
            <p:extLst>
              <p:ext uri="{D42A27DB-BD31-4B8C-83A1-F6EECF244321}">
                <p14:modId xmlns:p14="http://schemas.microsoft.com/office/powerpoint/2010/main" val="3956082019"/>
              </p:ext>
            </p:extLst>
          </p:nvPr>
        </p:nvGraphicFramePr>
        <p:xfrm>
          <a:off x="8974183" y="1058092"/>
          <a:ext cx="2882536" cy="2407422"/>
        </p:xfrm>
        <a:graphic>
          <a:graphicData uri="http://schemas.openxmlformats.org/presentationml/2006/ole">
            <mc:AlternateContent xmlns:mc="http://schemas.openxmlformats.org/markup-compatibility/2006">
              <mc:Choice xmlns:v="urn:schemas-microsoft-com:vml" Requires="v">
                <p:oleObj spid="_x0000_s4124" name="Photo Editor 照片" r:id="rId4" imgW="4296375" imgH="3057143" progId="MSPhotoEd.3">
                  <p:embed/>
                </p:oleObj>
              </mc:Choice>
              <mc:Fallback>
                <p:oleObj name="Photo Editor 照片" r:id="rId4" imgW="4296375" imgH="3057143" progId="MSPhotoEd.3">
                  <p:embed/>
                  <p:pic>
                    <p:nvPicPr>
                      <p:cNvPr id="15370" name="Object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183" y="1058092"/>
                        <a:ext cx="2882536" cy="2407422"/>
                      </a:xfrm>
                      <a:prstGeom prst="rect">
                        <a:avLst/>
                      </a:prstGeom>
                      <a:noFill/>
                      <a:ln>
                        <a:noFill/>
                      </a:ln>
                      <a:effectLst/>
                    </p:spPr>
                  </p:pic>
                </p:oleObj>
              </mc:Fallback>
            </mc:AlternateContent>
          </a:graphicData>
        </a:graphic>
      </p:graphicFrame>
      <p:pic>
        <p:nvPicPr>
          <p:cNvPr id="6" name="Picture 20" descr="D:\翁南梅\教学\传质设备\气液传质设备附件\板式塔\塔板类型及结构\浮阀.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4183" y="3886637"/>
            <a:ext cx="2882536" cy="2448849"/>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标注 2"/>
          <p:cNvSpPr/>
          <p:nvPr/>
        </p:nvSpPr>
        <p:spPr>
          <a:xfrm>
            <a:off x="10933612" y="5695406"/>
            <a:ext cx="744582" cy="261258"/>
          </a:xfrm>
          <a:prstGeom prst="wedgeRoundRectCallout">
            <a:avLst>
              <a:gd name="adj1" fmla="val -74281"/>
              <a:gd name="adj2" fmla="val -76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脚钩</a:t>
            </a:r>
            <a:endParaRPr lang="zh-CN" altLang="en-US" dirty="0"/>
          </a:p>
        </p:txBody>
      </p:sp>
      <p:sp>
        <p:nvSpPr>
          <p:cNvPr id="7" name="文本框 6"/>
          <p:cNvSpPr txBox="1"/>
          <p:nvPr/>
        </p:nvSpPr>
        <p:spPr>
          <a:xfrm>
            <a:off x="9457510" y="5839099"/>
            <a:ext cx="1097280" cy="369332"/>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F-1</a:t>
            </a:r>
            <a:r>
              <a:rPr lang="zh-CN" altLang="en-US" dirty="0" smtClean="0">
                <a:solidFill>
                  <a:schemeClr val="bg1"/>
                </a:solidFill>
                <a:latin typeface="Times New Roman" panose="02020603050405020304" pitchFamily="18" charset="0"/>
                <a:cs typeface="Times New Roman" panose="02020603050405020304" pitchFamily="18" charset="0"/>
              </a:rPr>
              <a:t>型</a:t>
            </a:r>
            <a:endParaRPr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9276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61404" y="815832"/>
            <a:ext cx="11495315" cy="4924425"/>
          </a:xfrm>
          <a:prstGeom prst="rect">
            <a:avLst/>
          </a:prstGeom>
          <a:noFill/>
        </p:spPr>
        <p:txBody>
          <a:bodyPr wrap="square" rtlCol="0">
            <a:spAutoFit/>
          </a:bodyPr>
          <a:lstStyle/>
          <a:p>
            <a:r>
              <a:rPr lang="en-US" altLang="zh-CN" sz="2600" b="1" dirty="0" smtClean="0">
                <a:latin typeface="Times New Roman" panose="02020603050405020304" pitchFamily="18" charset="0"/>
                <a:cs typeface="Times New Roman" panose="02020603050405020304" pitchFamily="18" charset="0"/>
              </a:rPr>
              <a:t>6.7.6.4</a:t>
            </a:r>
            <a:r>
              <a:rPr lang="zh-CN" altLang="en-US" sz="2600" b="1" dirty="0" smtClean="0">
                <a:latin typeface="Times New Roman" panose="02020603050405020304" pitchFamily="18" charset="0"/>
                <a:cs typeface="Times New Roman" panose="02020603050405020304" pitchFamily="18" charset="0"/>
              </a:rPr>
              <a:t>   导向筛板（林德筛板）</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a:latin typeface="+mn-ea"/>
                <a:cs typeface="Times New Roman" panose="02020603050405020304" pitchFamily="18" charset="0"/>
              </a:rPr>
              <a:t>（</a:t>
            </a:r>
            <a:r>
              <a:rPr lang="en-US" altLang="zh-CN" sz="2400" b="1" dirty="0">
                <a:latin typeface="+mn-ea"/>
                <a:cs typeface="Times New Roman" panose="02020603050405020304" pitchFamily="18" charset="0"/>
              </a:rPr>
              <a:t>1</a:t>
            </a:r>
            <a:r>
              <a:rPr lang="zh-CN" altLang="en-US" sz="2400" b="1" dirty="0" smtClean="0">
                <a:latin typeface="+mn-ea"/>
                <a:cs typeface="Times New Roman" panose="02020603050405020304" pitchFamily="18" charset="0"/>
              </a:rPr>
              <a:t>）适用范围</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适用于真空精馏操作的高效低压降塔板。</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2</a:t>
            </a:r>
            <a:r>
              <a:rPr lang="zh-CN" altLang="en-US" sz="2400" b="1" dirty="0" smtClean="0">
                <a:latin typeface="+mn-ea"/>
                <a:cs typeface="Times New Roman" panose="02020603050405020304" pitchFamily="18" charset="0"/>
              </a:rPr>
              <a:t>）评价指标</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每块塔板的压降与板效率的比值。</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3</a:t>
            </a:r>
            <a:r>
              <a:rPr lang="zh-CN" altLang="en-US" sz="2400" b="1" dirty="0" smtClean="0">
                <a:latin typeface="+mn-ea"/>
                <a:cs typeface="Times New Roman" panose="02020603050405020304" pitchFamily="18" charset="0"/>
              </a:rPr>
              <a:t>）结构</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在</a:t>
            </a:r>
            <a:r>
              <a:rPr lang="zh-CN" altLang="en-US" sz="2400" b="1" dirty="0" smtClean="0">
                <a:latin typeface="+mn-ea"/>
                <a:cs typeface="Times New Roman" panose="02020603050405020304" pitchFamily="18" charset="0"/>
              </a:rPr>
              <a:t>塔板上开设有一定数量的导向孔。在液</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流入口处的塔板翘起一定的角度。</a:t>
            </a:r>
            <a:endParaRPr lang="en-US" altLang="zh-CN" sz="2400" b="1" dirty="0">
              <a:latin typeface="+mn-ea"/>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4</a:t>
            </a:r>
            <a:r>
              <a:rPr lang="zh-CN" altLang="en-US" sz="2400" b="1" dirty="0" smtClean="0">
                <a:latin typeface="+mn-ea"/>
                <a:cs typeface="Times New Roman" panose="02020603050405020304" pitchFamily="18" charset="0"/>
              </a:rPr>
              <a:t>）</a:t>
            </a:r>
            <a:r>
              <a:rPr lang="zh-CN" altLang="en-US" sz="2400" b="1" dirty="0">
                <a:latin typeface="+mn-ea"/>
                <a:cs typeface="Times New Roman" panose="02020603050405020304" pitchFamily="18" charset="0"/>
              </a:rPr>
              <a:t>优缺点</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en-US" altLang="zh-CN" sz="2400" b="1" dirty="0">
                <a:latin typeface="+mn-ea"/>
                <a:cs typeface="Times New Roman" panose="02020603050405020304" pitchFamily="18" charset="0"/>
              </a:rPr>
              <a:t>①</a:t>
            </a:r>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板上液层鼓泡均匀、液面梯度小。 </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en-US" altLang="zh-CN" sz="2400" b="1" dirty="0">
                <a:latin typeface="+mn-ea"/>
                <a:cs typeface="Times New Roman" panose="02020603050405020304" pitchFamily="18" charset="0"/>
              </a:rPr>
              <a:t>②</a:t>
            </a:r>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塔板压降小，效率较高。</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en-US" altLang="zh-CN" sz="2400" b="1" dirty="0">
                <a:latin typeface="+mn-ea"/>
                <a:cs typeface="Times New Roman" panose="02020603050405020304" pitchFamily="18" charset="0"/>
              </a:rPr>
              <a:t>③</a:t>
            </a:r>
            <a:r>
              <a:rPr lang="zh-CN" altLang="en-US" sz="2400" b="1" dirty="0">
                <a:latin typeface="+mn-ea"/>
                <a:cs typeface="Times New Roman" panose="02020603050405020304" pitchFamily="18" charset="0"/>
              </a:rPr>
              <a:t> 操作弹性大。</a:t>
            </a:r>
            <a:endParaRPr lang="en-US" altLang="zh-CN" sz="2400" b="1" dirty="0">
              <a:latin typeface="+mn-ea"/>
              <a:cs typeface="Times New Roman" panose="02020603050405020304" pitchFamily="18" charset="0"/>
            </a:endParaRPr>
          </a:p>
          <a:p>
            <a:r>
              <a:rPr lang="zh-CN" altLang="en-US" sz="2400" b="1" dirty="0">
                <a:latin typeface="+mn-ea"/>
                <a:ea typeface="等线" panose="02010600030101010101" pitchFamily="2" charset="-122"/>
                <a:cs typeface="Times New Roman" panose="02020603050405020304" pitchFamily="18" charset="0"/>
              </a:rPr>
              <a:t>  </a:t>
            </a:r>
            <a:r>
              <a:rPr lang="zh-CN" altLang="zh-CN" sz="2400" b="1" dirty="0">
                <a:latin typeface="+mn-ea"/>
                <a:ea typeface="等线" panose="02010600030101010101" pitchFamily="2" charset="-122"/>
                <a:cs typeface="Times New Roman" panose="02020603050405020304" pitchFamily="18" charset="0"/>
              </a:rPr>
              <a:t>④</a:t>
            </a:r>
            <a:r>
              <a:rPr lang="zh-CN" altLang="en-US" sz="2400" b="1" dirty="0">
                <a:latin typeface="+mn-ea"/>
                <a:ea typeface="等线" panose="02010600030101010101" pitchFamily="2" charset="-122"/>
                <a:cs typeface="Times New Roman" panose="02020603050405020304" pitchFamily="18" charset="0"/>
              </a:rPr>
              <a:t> </a:t>
            </a:r>
            <a:r>
              <a:rPr lang="zh-CN" altLang="en-US" sz="2400" b="1" dirty="0">
                <a:latin typeface="+mn-ea"/>
                <a:cs typeface="Times New Roman" panose="02020603050405020304" pitchFamily="18" charset="0"/>
              </a:rPr>
              <a:t>结构简单、造价低，安装检修方便</a:t>
            </a:r>
            <a:r>
              <a:rPr lang="zh-CN" altLang="en-US" sz="2400" b="1" dirty="0" smtClean="0">
                <a:latin typeface="+mn-ea"/>
                <a:cs typeface="Times New Roman" panose="02020603050405020304" pitchFamily="18" charset="0"/>
              </a:rPr>
              <a:t>。</a:t>
            </a:r>
            <a:endParaRPr lang="en-US" altLang="zh-CN" sz="2400" b="1" dirty="0">
              <a:latin typeface="+mn-ea"/>
              <a:cs typeface="Times New Roman" panose="02020603050405020304" pitchFamily="18" charset="0"/>
            </a:endParaRPr>
          </a:p>
        </p:txBody>
      </p:sp>
      <p:pic>
        <p:nvPicPr>
          <p:cNvPr id="5" name="Picture 6" descr="D:\翁南梅\教学\传质设备\气液传质设备附件\板式塔\塔板类型及结构\林德筛板.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15832"/>
            <a:ext cx="5760719" cy="264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737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mc:AlternateContent xmlns:mc="http://schemas.openxmlformats.org/markup-compatibility/2006" xmlns:a14="http://schemas.microsoft.com/office/drawing/2010/main">
        <mc:Choice Requires="a14">
          <p:sp>
            <p:nvSpPr>
              <p:cNvPr id="2" name="文本框 1"/>
              <p:cNvSpPr txBox="1"/>
              <p:nvPr/>
            </p:nvSpPr>
            <p:spPr>
              <a:xfrm>
                <a:off x="378822" y="828896"/>
                <a:ext cx="11495315" cy="6032421"/>
              </a:xfrm>
              <a:prstGeom prst="rect">
                <a:avLst/>
              </a:prstGeom>
              <a:noFill/>
            </p:spPr>
            <p:txBody>
              <a:bodyPr wrap="square" rtlCol="0">
                <a:spAutoFit/>
              </a:bodyPr>
              <a:lstStyle/>
              <a:p>
                <a:r>
                  <a:rPr lang="en-US" altLang="zh-CN" sz="2600" b="1" dirty="0" smtClean="0">
                    <a:latin typeface="Times New Roman" panose="02020603050405020304" pitchFamily="18" charset="0"/>
                    <a:cs typeface="Times New Roman" panose="02020603050405020304" pitchFamily="18" charset="0"/>
                  </a:rPr>
                  <a:t>6.7.1.2</a:t>
                </a:r>
                <a:r>
                  <a:rPr lang="zh-CN" altLang="en-US" sz="2600" b="1" dirty="0" smtClean="0">
                    <a:latin typeface="Times New Roman" panose="02020603050405020304" pitchFamily="18" charset="0"/>
                    <a:cs typeface="Times New Roman" panose="02020603050405020304" pitchFamily="18" charset="0"/>
                  </a:rPr>
                  <a:t>    塔板结构</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）气相通道</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        塔板上均匀开有一定数量供气相自下而上通过</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的通道。结构最简单的气相通道为筛孔（通常直径</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为</a:t>
                </a:r>
                <a:r>
                  <a:rPr lang="en-US" altLang="zh-CN" sz="2400" b="1" dirty="0" smtClean="0">
                    <a:latin typeface="Times New Roman" panose="02020603050405020304" pitchFamily="18" charset="0"/>
                    <a:cs typeface="Times New Roman" panose="02020603050405020304" pitchFamily="18" charset="0"/>
                  </a:rPr>
                  <a:t>3~8mm</a:t>
                </a:r>
                <a:r>
                  <a:rPr lang="zh-CN" altLang="en-US" sz="2400" b="1" dirty="0" smtClean="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）溢流堰</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        在每层塔板的出口端有高出板面的部分，目的</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在于使塔板上维持一定高度的液层。最常见的弓形</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平直堰（堰高</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𝒉</m:t>
                        </m:r>
                      </m:e>
                      <m:sub>
                        <m:r>
                          <a:rPr lang="en-US" altLang="zh-CN" sz="2400" b="1" i="1" smtClean="0">
                            <a:latin typeface="Cambria Math" panose="02040503050406030204" pitchFamily="18" charset="0"/>
                            <a:cs typeface="Times New Roman" panose="02020603050405020304" pitchFamily="18" charset="0"/>
                          </a:rPr>
                          <m:t>𝒘</m:t>
                        </m:r>
                      </m:sub>
                    </m:sSub>
                  </m:oMath>
                </a14:m>
                <a:r>
                  <a:rPr lang="zh-CN" altLang="en-US" sz="2400" b="1" dirty="0" smtClean="0">
                    <a:latin typeface="Times New Roman" panose="02020603050405020304" pitchFamily="18" charset="0"/>
                    <a:cs typeface="Times New Roman" panose="02020603050405020304" pitchFamily="18" charset="0"/>
                  </a:rPr>
                  <a:t>和堰长</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𝒍</m:t>
                        </m:r>
                      </m:e>
                      <m:sub>
                        <m:r>
                          <a:rPr lang="en-US" altLang="zh-CN" sz="2400" b="1" i="1" smtClean="0">
                            <a:latin typeface="Cambria Math" panose="02040503050406030204" pitchFamily="18" charset="0"/>
                            <a:cs typeface="Times New Roman" panose="02020603050405020304" pitchFamily="18" charset="0"/>
                          </a:rPr>
                          <m:t>𝒘</m:t>
                        </m:r>
                      </m:sub>
                    </m:sSub>
                  </m:oMath>
                </a14:m>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3</a:t>
                </a:r>
                <a:r>
                  <a:rPr lang="zh-CN" altLang="en-US" sz="2400" b="1" dirty="0" smtClean="0">
                    <a:latin typeface="Times New Roman" panose="02020603050405020304" pitchFamily="18" charset="0"/>
                    <a:cs typeface="Times New Roman" panose="02020603050405020304" pitchFamily="18" charset="0"/>
                  </a:rPr>
                  <a:t>）液相通道</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降液管</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  液体经上层塔板的降液管流下，横向流过开有</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气体通道的塔板，越过溢流堰，进入本层塔板的降</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液管再流向下层塔板。</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       常用为弓形，降液管下端与塔板间应留有一定</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间距</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𝒉</m:t>
                        </m:r>
                      </m:e>
                      <m:sub>
                        <m:r>
                          <a:rPr lang="en-US" altLang="zh-CN" sz="2400" b="1" i="1" smtClean="0">
                            <a:latin typeface="Cambria Math" panose="02040503050406030204" pitchFamily="18" charset="0"/>
                            <a:cs typeface="Times New Roman" panose="02020603050405020304" pitchFamily="18" charset="0"/>
                          </a:rPr>
                          <m:t>𝟎</m:t>
                        </m:r>
                      </m:sub>
                    </m:sSub>
                  </m:oMath>
                </a14:m>
                <a:r>
                  <a:rPr lang="zh-CN" altLang="en-US" sz="2400" b="1" dirty="0" smtClean="0">
                    <a:latin typeface="Times New Roman" panose="02020603050405020304" pitchFamily="18" charset="0"/>
                    <a:cs typeface="Times New Roman" panose="02020603050405020304" pitchFamily="18" charset="0"/>
                  </a:rPr>
                  <a:t>（底隙高度），防止气相窜至降液管。</a:t>
                </a:r>
                <a:endParaRPr lang="en-US" altLang="zh-CN" sz="2400" b="1"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𝒉</m:t>
                          </m:r>
                        </m:e>
                        <m:sub>
                          <m:r>
                            <a:rPr lang="en-US" altLang="zh-CN" sz="2400" b="1" i="1" smtClean="0">
                              <a:latin typeface="Cambria Math" panose="02040503050406030204" pitchFamily="18" charset="0"/>
                              <a:cs typeface="Times New Roman" panose="02020603050405020304" pitchFamily="18" charset="0"/>
                            </a:rPr>
                            <m:t>𝟎</m:t>
                          </m:r>
                        </m:sub>
                      </m:sSub>
                      <m:r>
                        <a:rPr lang="en-US" altLang="zh-CN" sz="2400" b="1" i="1" smtClean="0">
                          <a:latin typeface="Cambria Math" panose="02040503050406030204" pitchFamily="18" charset="0"/>
                          <a:cs typeface="Times New Roman" panose="02020603050405020304" pitchFamily="18" charset="0"/>
                        </a:rPr>
                        <m:t>&lt;</m:t>
                      </m:r>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𝒉</m:t>
                          </m:r>
                        </m:e>
                        <m:sub>
                          <m:r>
                            <a:rPr lang="en-US" altLang="zh-CN" sz="2400" b="1" i="1" smtClean="0">
                              <a:latin typeface="Cambria Math" panose="02040503050406030204" pitchFamily="18" charset="0"/>
                              <a:cs typeface="Times New Roman" panose="02020603050405020304" pitchFamily="18" charset="0"/>
                            </a:rPr>
                            <m:t>𝒘</m:t>
                          </m:r>
                        </m:sub>
                      </m:sSub>
                    </m:oMath>
                  </m:oMathPara>
                </a14:m>
                <a:endParaRPr lang="en-US" altLang="zh-CN" sz="2400" b="1" dirty="0" smtClean="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78822" y="828896"/>
                <a:ext cx="11495315" cy="6032421"/>
              </a:xfrm>
              <a:prstGeom prst="rect">
                <a:avLst/>
              </a:prstGeom>
              <a:blipFill>
                <a:blip r:embed="rId2"/>
                <a:stretch>
                  <a:fillRect l="-954" t="-1111"/>
                </a:stretch>
              </a:blipFill>
            </p:spPr>
            <p:txBody>
              <a:bodyPr/>
              <a:lstStyle/>
              <a:p>
                <a:r>
                  <a:rPr lang="zh-CN" altLang="en-US">
                    <a:noFill/>
                  </a:rPr>
                  <a:t> </a:t>
                </a:r>
              </a:p>
            </p:txBody>
          </p:sp>
        </mc:Fallback>
      </mc:AlternateContent>
      <p:pic>
        <p:nvPicPr>
          <p:cNvPr id="5" name="Picture 4" descr="D:\翁南梅\教学\传质设备\气液传质设备附件\板式塔\塔板类型及结构\塔板结构.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331" y="1298971"/>
            <a:ext cx="4323806" cy="538921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标注 2"/>
          <p:cNvSpPr/>
          <p:nvPr/>
        </p:nvSpPr>
        <p:spPr>
          <a:xfrm>
            <a:off x="7512890" y="887680"/>
            <a:ext cx="938779" cy="352508"/>
          </a:xfrm>
          <a:prstGeom prst="wedgeRoundRectCallout">
            <a:avLst>
              <a:gd name="adj1" fmla="val -23243"/>
              <a:gd name="adj2" fmla="val 1254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筛板塔</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9066372" y="2573383"/>
                <a:ext cx="299697" cy="278176"/>
              </a:xfrm>
              <a:prstGeom prst="rect">
                <a:avLst/>
              </a:prstGeom>
              <a:solidFill>
                <a:schemeClr val="accent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9066372" y="2573383"/>
                <a:ext cx="299697" cy="278176"/>
              </a:xfrm>
              <a:prstGeom prst="rect">
                <a:avLst/>
              </a:prstGeom>
              <a:blipFill>
                <a:blip r:embed="rId4"/>
                <a:stretch>
                  <a:fillRect l="-18367" r="-612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0066054" y="2586446"/>
                <a:ext cx="299697" cy="278176"/>
              </a:xfrm>
              <a:prstGeom prst="rect">
                <a:avLst/>
              </a:prstGeom>
              <a:solidFill>
                <a:schemeClr val="accent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𝑤</m:t>
                          </m:r>
                        </m:sub>
                      </m:sSub>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0066054" y="2586446"/>
                <a:ext cx="299697" cy="278176"/>
              </a:xfrm>
              <a:prstGeom prst="rect">
                <a:avLst/>
              </a:prstGeom>
              <a:blipFill>
                <a:blip r:embed="rId5"/>
                <a:stretch>
                  <a:fillRect l="-24490" r="-10204" b="-10870"/>
                </a:stretch>
              </a:blipFill>
            </p:spPr>
            <p:txBody>
              <a:bodyPr/>
              <a:lstStyle/>
              <a:p>
                <a:r>
                  <a:rPr lang="zh-CN" altLang="en-US">
                    <a:noFill/>
                  </a:rPr>
                  <a:t> </a:t>
                </a:r>
              </a:p>
            </p:txBody>
          </p:sp>
        </mc:Fallback>
      </mc:AlternateContent>
      <p:cxnSp>
        <p:nvCxnSpPr>
          <p:cNvPr id="9" name="直接连接符 8"/>
          <p:cNvCxnSpPr/>
          <p:nvPr/>
        </p:nvCxnSpPr>
        <p:spPr>
          <a:xfrm>
            <a:off x="10365751" y="4741817"/>
            <a:ext cx="8160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365751" y="6283234"/>
            <a:ext cx="8160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1038114" y="4741817"/>
            <a:ext cx="13063" cy="15414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1045768" y="5374025"/>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𝑙</m:t>
                          </m:r>
                        </m:e>
                        <m:sub>
                          <m:r>
                            <a:rPr lang="en-US" altLang="zh-CN" b="0" i="1" smtClean="0">
                              <a:solidFill>
                                <a:schemeClr val="bg1"/>
                              </a:solidFill>
                              <a:latin typeface="Cambria Math" panose="02040503050406030204" pitchFamily="18" charset="0"/>
                            </a:rPr>
                            <m:t>𝑊</m:t>
                          </m:r>
                        </m:sub>
                      </m:sSub>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1045768" y="5374025"/>
                <a:ext cx="314189" cy="276999"/>
              </a:xfrm>
              <a:prstGeom prst="rect">
                <a:avLst/>
              </a:prstGeom>
              <a:blipFill>
                <a:blip r:embed="rId6"/>
                <a:stretch>
                  <a:fillRect l="-17308" r="-1923" b="-1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7580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61404" y="815832"/>
            <a:ext cx="11495315" cy="3447098"/>
          </a:xfrm>
          <a:prstGeom prst="rect">
            <a:avLst/>
          </a:prstGeom>
          <a:noFill/>
        </p:spPr>
        <p:txBody>
          <a:bodyPr wrap="square" rtlCol="0">
            <a:spAutoFit/>
          </a:bodyPr>
          <a:lstStyle/>
          <a:p>
            <a:r>
              <a:rPr lang="en-US" altLang="zh-CN" sz="2600" b="1" dirty="0" smtClean="0">
                <a:latin typeface="Times New Roman" panose="02020603050405020304" pitchFamily="18" charset="0"/>
                <a:cs typeface="Times New Roman" panose="02020603050405020304" pitchFamily="18" charset="0"/>
              </a:rPr>
              <a:t>6.7.6.5</a:t>
            </a:r>
            <a:r>
              <a:rPr lang="zh-CN" altLang="en-US" sz="2600" b="1" dirty="0" smtClean="0">
                <a:latin typeface="Times New Roman" panose="02020603050405020304" pitchFamily="18" charset="0"/>
                <a:cs typeface="Times New Roman" panose="02020603050405020304" pitchFamily="18" charset="0"/>
              </a:rPr>
              <a:t>   垂直筛板</a:t>
            </a: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）结构</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是在塔板开孔上方安装帽罩，帽罩侧壁上部开有许多小孔。</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）优缺点</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①</a:t>
            </a:r>
            <a:r>
              <a:rPr lang="zh-CN" altLang="en-US" sz="2400" b="1" dirty="0">
                <a:latin typeface="Times New Roman" panose="02020603050405020304" pitchFamily="18" charset="0"/>
                <a:cs typeface="Times New Roman" panose="02020603050405020304" pitchFamily="18" charset="0"/>
              </a:rPr>
              <a:t> 塔板效率大</a:t>
            </a:r>
            <a:r>
              <a:rPr lang="zh-CN" altLang="en-US" sz="2400" b="1" dirty="0" smtClean="0">
                <a:latin typeface="Times New Roman" panose="02020603050405020304" pitchFamily="18" charset="0"/>
                <a:cs typeface="Times New Roman" panose="02020603050405020304" pitchFamily="18" charset="0"/>
              </a:rPr>
              <a:t>，因各帽罩之间对喷的气液两相流。</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② 气相处理量大。</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③ 因垂直筛板的喷射方向是水平的，液滴在垂直方向上的初速率为零，故液沫夹带量小。</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smtClean="0">
                <a:latin typeface="Times New Roman" panose="02020603050405020304" pitchFamily="18" charset="0"/>
                <a:ea typeface="等线" panose="02010600030101010101" pitchFamily="2" charset="-122"/>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④</a:t>
            </a:r>
            <a:r>
              <a:rPr lang="zh-CN" altLang="en-US" sz="2400" b="1" dirty="0">
                <a:latin typeface="Times New Roman" panose="02020603050405020304" pitchFamily="18" charset="0"/>
                <a:cs typeface="Times New Roman" panose="02020603050405020304" pitchFamily="18" charset="0"/>
              </a:rPr>
              <a:t> 垂直筛板的生产能力大。</a:t>
            </a:r>
            <a:endParaRPr lang="en-US" altLang="zh-CN" sz="24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4184" y="3465513"/>
            <a:ext cx="2882536" cy="3291151"/>
          </a:xfrm>
          <a:prstGeom prst="rect">
            <a:avLst/>
          </a:prstGeom>
        </p:spPr>
      </p:pic>
    </p:spTree>
    <p:extLst>
      <p:ext uri="{BB962C8B-B14F-4D97-AF65-F5344CB8AC3E}">
        <p14:creationId xmlns:p14="http://schemas.microsoft.com/office/powerpoint/2010/main" val="4261657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61404" y="815832"/>
            <a:ext cx="11495315" cy="3077766"/>
          </a:xfrm>
          <a:prstGeom prst="rect">
            <a:avLst/>
          </a:prstGeom>
          <a:noFill/>
        </p:spPr>
        <p:txBody>
          <a:bodyPr wrap="square" rtlCol="0">
            <a:spAutoFit/>
          </a:bodyPr>
          <a:lstStyle/>
          <a:p>
            <a:r>
              <a:rPr lang="en-US" altLang="zh-CN" sz="2600" b="1" dirty="0" smtClean="0">
                <a:latin typeface="Times New Roman" panose="02020603050405020304" pitchFamily="18" charset="0"/>
                <a:cs typeface="Times New Roman" panose="02020603050405020304" pitchFamily="18" charset="0"/>
              </a:rPr>
              <a:t>6.7.6.6</a:t>
            </a:r>
            <a:r>
              <a:rPr lang="zh-CN" altLang="en-US" sz="2600" b="1" dirty="0" smtClean="0">
                <a:latin typeface="Times New Roman" panose="02020603050405020304" pitchFamily="18" charset="0"/>
                <a:cs typeface="Times New Roman" panose="02020603050405020304" pitchFamily="18" charset="0"/>
              </a:rPr>
              <a:t>   喷射型塔板</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1</a:t>
            </a:r>
            <a:r>
              <a:rPr lang="zh-CN" altLang="en-US" sz="2400" b="1" dirty="0" smtClean="0">
                <a:latin typeface="+mn-ea"/>
                <a:cs typeface="Times New Roman" panose="02020603050405020304" pitchFamily="18" charset="0"/>
              </a:rPr>
              <a:t>）结构</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舌形塔板是一种定向喷射式塔板，塔板中有许多舌型孔，舌片与塔板成一定角度。</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2</a:t>
            </a:r>
            <a:r>
              <a:rPr lang="zh-CN" altLang="en-US" sz="2400" b="1" dirty="0" smtClean="0">
                <a:latin typeface="+mn-ea"/>
                <a:cs typeface="Times New Roman" panose="02020603050405020304" pitchFamily="18" charset="0"/>
              </a:rPr>
              <a:t>）优缺点</a:t>
            </a:r>
            <a:endParaRPr lang="en-US" altLang="zh-CN" sz="2400" b="1" dirty="0" smtClean="0">
              <a:latin typeface="+mn-ea"/>
              <a:cs typeface="Times New Roman" panose="02020603050405020304" pitchFamily="18" charset="0"/>
            </a:endParaRPr>
          </a:p>
          <a:p>
            <a:r>
              <a:rPr lang="zh-CN" altLang="en-US" sz="2400" b="1" dirty="0">
                <a:latin typeface="+mn-ea"/>
                <a:ea typeface="等线" panose="02010600030101010101" pitchFamily="2" charset="-122"/>
                <a:cs typeface="Times New Roman" panose="02020603050405020304" pitchFamily="18" charset="0"/>
              </a:rPr>
              <a:t> </a:t>
            </a:r>
            <a:r>
              <a:rPr lang="zh-CN" altLang="en-US" sz="2400" b="1" dirty="0" smtClean="0">
                <a:latin typeface="+mn-ea"/>
                <a:ea typeface="等线" panose="02010600030101010101" pitchFamily="2" charset="-122"/>
                <a:cs typeface="Times New Roman" panose="02020603050405020304" pitchFamily="18" charset="0"/>
              </a:rPr>
              <a:t> </a:t>
            </a:r>
            <a:r>
              <a:rPr lang="zh-CN" altLang="zh-CN" sz="2400" b="1" dirty="0">
                <a:latin typeface="+mn-ea"/>
                <a:cs typeface="Times New Roman" panose="02020603050405020304" pitchFamily="18" charset="0"/>
              </a:rPr>
              <a:t>①</a:t>
            </a:r>
            <a:r>
              <a:rPr lang="zh-CN" altLang="en-US" sz="2400" b="1" dirty="0">
                <a:latin typeface="+mn-ea"/>
                <a:cs typeface="Times New Roman" panose="02020603050405020304" pitchFamily="18" charset="0"/>
              </a:rPr>
              <a:t> 结构</a:t>
            </a:r>
            <a:r>
              <a:rPr lang="zh-CN" altLang="en-US" sz="2400" b="1" dirty="0" smtClean="0">
                <a:latin typeface="+mn-ea"/>
                <a:cs typeface="Times New Roman" panose="02020603050405020304" pitchFamily="18" charset="0"/>
              </a:rPr>
              <a:t>简单，安装检修方便。</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② 塔板压降较小。</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③ 处理能力大。</a:t>
            </a:r>
            <a:endParaRPr lang="en-US" altLang="zh-CN" sz="2400" b="1" dirty="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④ 气泡夹带现象较严重，操作弹性较小，塔板效率较低。</a:t>
            </a:r>
            <a:endParaRPr lang="en-US" altLang="zh-CN" sz="2400" b="1" dirty="0">
              <a:latin typeface="+mn-ea"/>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033" y="3998101"/>
            <a:ext cx="4075611" cy="25341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096" y="3998101"/>
            <a:ext cx="6104711" cy="2534194"/>
          </a:xfrm>
          <a:prstGeom prst="rect">
            <a:avLst/>
          </a:prstGeom>
        </p:spPr>
      </p:pic>
    </p:spTree>
    <p:extLst>
      <p:ext uri="{BB962C8B-B14F-4D97-AF65-F5344CB8AC3E}">
        <p14:creationId xmlns:p14="http://schemas.microsoft.com/office/powerpoint/2010/main" val="4101689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8" name="文本框 7"/>
          <p:cNvSpPr txBox="1"/>
          <p:nvPr/>
        </p:nvSpPr>
        <p:spPr>
          <a:xfrm>
            <a:off x="4017480" y="931139"/>
            <a:ext cx="4157040" cy="492443"/>
          </a:xfrm>
          <a:prstGeom prst="rect">
            <a:avLst/>
          </a:prstGeom>
          <a:noFill/>
        </p:spPr>
        <p:txBody>
          <a:bodyPr wrap="square" rtlCol="0">
            <a:spAutoFit/>
          </a:bodyPr>
          <a:lstStyle/>
          <a:p>
            <a:r>
              <a:rPr lang="zh-CN" altLang="en-US" sz="2600" b="1" dirty="0" smtClean="0"/>
              <a:t>几种常用塔板的性能比较</a:t>
            </a:r>
            <a:endParaRPr lang="zh-CN" altLang="en-US" sz="2600" b="1" dirty="0"/>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ext uri="{D42A27DB-BD31-4B8C-83A1-F6EECF244321}">
                    <p14:modId xmlns:p14="http://schemas.microsoft.com/office/powerpoint/2010/main" val="1111241954"/>
                  </p:ext>
                </p:extLst>
              </p:nvPr>
            </p:nvGraphicFramePr>
            <p:xfrm>
              <a:off x="335276" y="1643392"/>
              <a:ext cx="11547571" cy="3108960"/>
            </p:xfrm>
            <a:graphic>
              <a:graphicData uri="http://schemas.openxmlformats.org/drawingml/2006/table">
                <a:tbl>
                  <a:tblPr firstRow="1" bandRow="1">
                    <a:tableStyleId>{0505E3EF-67EA-436B-97B2-0124C06EBD24}</a:tableStyleId>
                  </a:tblPr>
                  <a:tblGrid>
                    <a:gridCol w="1454335">
                      <a:extLst>
                        <a:ext uri="{9D8B030D-6E8A-4147-A177-3AD203B41FA5}">
                          <a16:colId xmlns:a16="http://schemas.microsoft.com/office/drawing/2014/main" val="2859516328"/>
                        </a:ext>
                      </a:extLst>
                    </a:gridCol>
                    <a:gridCol w="1844971">
                      <a:extLst>
                        <a:ext uri="{9D8B030D-6E8A-4147-A177-3AD203B41FA5}">
                          <a16:colId xmlns:a16="http://schemas.microsoft.com/office/drawing/2014/main" val="2001318778"/>
                        </a:ext>
                      </a:extLst>
                    </a:gridCol>
                    <a:gridCol w="1649653">
                      <a:extLst>
                        <a:ext uri="{9D8B030D-6E8A-4147-A177-3AD203B41FA5}">
                          <a16:colId xmlns:a16="http://schemas.microsoft.com/office/drawing/2014/main" val="1073680813"/>
                        </a:ext>
                      </a:extLst>
                    </a:gridCol>
                    <a:gridCol w="1649653">
                      <a:extLst>
                        <a:ext uri="{9D8B030D-6E8A-4147-A177-3AD203B41FA5}">
                          <a16:colId xmlns:a16="http://schemas.microsoft.com/office/drawing/2014/main" val="1552533002"/>
                        </a:ext>
                      </a:extLst>
                    </a:gridCol>
                    <a:gridCol w="1649653">
                      <a:extLst>
                        <a:ext uri="{9D8B030D-6E8A-4147-A177-3AD203B41FA5}">
                          <a16:colId xmlns:a16="http://schemas.microsoft.com/office/drawing/2014/main" val="716780455"/>
                        </a:ext>
                      </a:extLst>
                    </a:gridCol>
                    <a:gridCol w="1649653">
                      <a:extLst>
                        <a:ext uri="{9D8B030D-6E8A-4147-A177-3AD203B41FA5}">
                          <a16:colId xmlns:a16="http://schemas.microsoft.com/office/drawing/2014/main" val="815681937"/>
                        </a:ext>
                      </a:extLst>
                    </a:gridCol>
                    <a:gridCol w="1649653">
                      <a:extLst>
                        <a:ext uri="{9D8B030D-6E8A-4147-A177-3AD203B41FA5}">
                          <a16:colId xmlns:a16="http://schemas.microsoft.com/office/drawing/2014/main" val="1334375493"/>
                        </a:ext>
                      </a:extLst>
                    </a:gridCol>
                  </a:tblGrid>
                  <a:tr h="370840">
                    <a:tc>
                      <a:txBody>
                        <a:bodyPr/>
                        <a:lstStyle/>
                        <a:p>
                          <a:pPr algn="ctr"/>
                          <a:r>
                            <a:rPr lang="zh-CN" altLang="en-US" sz="2400" dirty="0" smtClean="0"/>
                            <a:t>塔板类型</a:t>
                          </a:r>
                          <a:endParaRPr lang="zh-CN" altLang="en-US" sz="2400" dirty="0"/>
                        </a:p>
                      </a:txBody>
                      <a:tcPr anchor="ctr"/>
                    </a:tc>
                    <a:tc>
                      <a:txBody>
                        <a:bodyPr/>
                        <a:lstStyle/>
                        <a:p>
                          <a:pPr algn="ctr"/>
                          <a:r>
                            <a:rPr lang="zh-CN" altLang="en-US" sz="2400" dirty="0" smtClean="0"/>
                            <a:t>相对</a:t>
                          </a:r>
                          <a:endParaRPr lang="en-US" altLang="zh-CN" sz="2400" dirty="0" smtClean="0"/>
                        </a:p>
                        <a:p>
                          <a:pPr algn="ctr"/>
                          <a:r>
                            <a:rPr lang="zh-CN" altLang="en-US" sz="2400" dirty="0" smtClean="0"/>
                            <a:t>生产能力</a:t>
                          </a:r>
                          <a:endParaRPr lang="zh-CN" altLang="en-US" sz="2400" dirty="0"/>
                        </a:p>
                      </a:txBody>
                      <a:tcPr/>
                    </a:tc>
                    <a:tc>
                      <a:txBody>
                        <a:bodyPr/>
                        <a:lstStyle/>
                        <a:p>
                          <a:pPr algn="ctr"/>
                          <a:r>
                            <a:rPr lang="zh-CN" altLang="en-US" sz="2400" dirty="0" smtClean="0"/>
                            <a:t>相对</a:t>
                          </a:r>
                          <a:endParaRPr lang="en-US" altLang="zh-CN" sz="2400" dirty="0" smtClean="0"/>
                        </a:p>
                        <a:p>
                          <a:pPr algn="ctr"/>
                          <a:r>
                            <a:rPr lang="zh-CN" altLang="en-US" sz="2400" dirty="0" smtClean="0"/>
                            <a:t>板效率</a:t>
                          </a:r>
                          <a:endParaRPr lang="zh-CN" altLang="en-US" sz="2400" dirty="0"/>
                        </a:p>
                      </a:txBody>
                      <a:tcPr anchor="ctr"/>
                    </a:tc>
                    <a:tc>
                      <a:txBody>
                        <a:bodyPr/>
                        <a:lstStyle/>
                        <a:p>
                          <a:pPr algn="ctr"/>
                          <a:r>
                            <a:rPr lang="zh-CN" altLang="en-US" sz="2400" dirty="0" smtClean="0"/>
                            <a:t>操作范围</a:t>
                          </a:r>
                          <a:endParaRPr lang="zh-CN" altLang="en-US" sz="2400" dirty="0"/>
                        </a:p>
                      </a:txBody>
                      <a:tcPr anchor="ctr"/>
                    </a:tc>
                    <a:tc>
                      <a:txBody>
                        <a:bodyPr/>
                        <a:lstStyle/>
                        <a:p>
                          <a:pPr algn="ctr"/>
                          <a:r>
                            <a:rPr lang="zh-CN" altLang="en-US" sz="2400" dirty="0" smtClean="0"/>
                            <a:t>压强降</a:t>
                          </a:r>
                          <a:endParaRPr lang="zh-CN" altLang="en-US" sz="2400" dirty="0"/>
                        </a:p>
                      </a:txBody>
                      <a:tcPr anchor="ctr"/>
                    </a:tc>
                    <a:tc>
                      <a:txBody>
                        <a:bodyPr/>
                        <a:lstStyle/>
                        <a:p>
                          <a:pPr algn="ctr"/>
                          <a:r>
                            <a:rPr lang="zh-CN" altLang="en-US" sz="2400" dirty="0" smtClean="0"/>
                            <a:t>结构</a:t>
                          </a:r>
                          <a:endParaRPr lang="zh-CN" altLang="en-US" sz="2400" dirty="0"/>
                        </a:p>
                      </a:txBody>
                      <a:tcPr anchor="ctr"/>
                    </a:tc>
                    <a:tc>
                      <a:txBody>
                        <a:bodyPr/>
                        <a:lstStyle/>
                        <a:p>
                          <a:pPr algn="ctr"/>
                          <a:r>
                            <a:rPr lang="zh-CN" altLang="en-US" sz="2400" dirty="0" smtClean="0"/>
                            <a:t>相对成本</a:t>
                          </a:r>
                          <a:endParaRPr lang="zh-CN" altLang="en-US" sz="2400" dirty="0"/>
                        </a:p>
                      </a:txBody>
                      <a:tcPr anchor="ctr"/>
                    </a:tc>
                    <a:extLst>
                      <a:ext uri="{0D108BD9-81ED-4DB2-BD59-A6C34878D82A}">
                        <a16:rowId xmlns:a16="http://schemas.microsoft.com/office/drawing/2014/main" val="1901507508"/>
                      </a:ext>
                    </a:extLst>
                  </a:tr>
                  <a:tr h="370840">
                    <a:tc>
                      <a:txBody>
                        <a:bodyPr/>
                        <a:lstStyle/>
                        <a:p>
                          <a:pPr algn="ctr"/>
                          <a:r>
                            <a:rPr lang="zh-CN" altLang="en-US" sz="2400" dirty="0" smtClean="0"/>
                            <a:t>泡罩板</a:t>
                          </a:r>
                          <a:endParaRPr lang="en-US" altLang="zh-CN" sz="2400" b="1" dirty="0" smtClean="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𝟎</m:t>
                                </m:r>
                              </m:oMath>
                            </m:oMathPara>
                          </a14:m>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𝟎</m:t>
                                </m:r>
                              </m:oMath>
                            </m:oMathPara>
                          </a14:m>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𝟏𝟎𝟎</m:t>
                                </m:r>
                              </m:oMath>
                            </m:oMathPara>
                          </a14:m>
                          <a:endParaRPr lang="zh-CN" altLang="en-US" sz="2400" b="1" dirty="0"/>
                        </a:p>
                      </a:txBody>
                      <a:tcPr/>
                    </a:tc>
                    <a:tc>
                      <a:txBody>
                        <a:bodyPr/>
                        <a:lstStyle/>
                        <a:p>
                          <a:pPr algn="ctr"/>
                          <a:r>
                            <a:rPr lang="zh-CN" altLang="en-US" sz="2400" dirty="0" smtClean="0"/>
                            <a:t>高</a:t>
                          </a:r>
                          <a:endParaRPr lang="zh-CN" altLang="en-US" sz="2400" b="1" dirty="0"/>
                        </a:p>
                      </a:txBody>
                      <a:tcPr/>
                    </a:tc>
                    <a:tc>
                      <a:txBody>
                        <a:bodyPr/>
                        <a:lstStyle/>
                        <a:p>
                          <a:pPr algn="ctr"/>
                          <a:r>
                            <a:rPr lang="zh-CN" altLang="en-US" sz="2400" dirty="0" smtClean="0"/>
                            <a:t>复杂</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𝟎</m:t>
                                </m:r>
                              </m:oMath>
                            </m:oMathPara>
                          </a14:m>
                          <a:endParaRPr lang="zh-CN" altLang="en-US" sz="2400" b="1" dirty="0"/>
                        </a:p>
                      </a:txBody>
                      <a:tcPr/>
                    </a:tc>
                    <a:extLst>
                      <a:ext uri="{0D108BD9-81ED-4DB2-BD59-A6C34878D82A}">
                        <a16:rowId xmlns:a16="http://schemas.microsoft.com/office/drawing/2014/main" val="1295483646"/>
                      </a:ext>
                    </a:extLst>
                  </a:tr>
                  <a:tr h="370840">
                    <a:tc>
                      <a:txBody>
                        <a:bodyPr/>
                        <a:lstStyle/>
                        <a:p>
                          <a:pPr algn="ctr"/>
                          <a:r>
                            <a:rPr lang="zh-CN" altLang="en-US" sz="2400" dirty="0" smtClean="0"/>
                            <a:t>筛板</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𝟐</m:t>
                                </m:r>
                                <m:r>
                                  <a:rPr lang="en-US" altLang="zh-CN" sz="2400" smtClean="0">
                                    <a:latin typeface="Cambria Math" panose="02040503050406030204" pitchFamily="18" charset="0"/>
                                  </a:rPr>
                                  <m:t>~</m:t>
                                </m:r>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𝟒</m:t>
                                </m:r>
                              </m:oMath>
                            </m:oMathPara>
                          </a14:m>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𝟏</m:t>
                                </m:r>
                              </m:oMath>
                            </m:oMathPara>
                          </a14:m>
                          <a:endParaRPr lang="zh-CN" altLang="en-US" sz="2400" b="1" dirty="0"/>
                        </a:p>
                      </a:txBody>
                      <a:tcPr/>
                    </a:tc>
                    <a:tc>
                      <a:txBody>
                        <a:bodyPr/>
                        <a:lstStyle/>
                        <a:p>
                          <a:pPr algn="ctr"/>
                          <a14:m>
                            <m:oMath xmlns:m="http://schemas.openxmlformats.org/officeDocument/2006/math">
                              <m:r>
                                <a:rPr lang="en-US" altLang="zh-CN" sz="2400" kern="1200" smtClean="0">
                                  <a:latin typeface="Cambria Math" panose="02040503050406030204" pitchFamily="18" charset="0"/>
                                </a:rPr>
                                <m:t>𝟑𝟓</m:t>
                              </m:r>
                              <m:r>
                                <a:rPr lang="en-US" altLang="zh-CN" sz="2400" kern="1200" smtClean="0">
                                  <a:latin typeface="Cambria Math" panose="02040503050406030204" pitchFamily="18" charset="0"/>
                                </a:rPr>
                                <m:t>~</m:t>
                              </m:r>
                            </m:oMath>
                          </a14:m>
                          <a:r>
                            <a:rPr lang="en-US" altLang="zh-CN" sz="2400" kern="1200" dirty="0" smtClean="0"/>
                            <a:t>100</a:t>
                          </a:r>
                          <a:endParaRPr lang="zh-CN" altLang="en-US" sz="2400" b="1" i="0" kern="1200" dirty="0">
                            <a:solidFill>
                              <a:schemeClr val="dk1"/>
                            </a:solidFill>
                            <a:latin typeface="Cambria Math" panose="02040503050406030204" pitchFamily="18" charset="0"/>
                            <a:ea typeface="+mn-ea"/>
                            <a:cs typeface="+mn-cs"/>
                          </a:endParaRPr>
                        </a:p>
                      </a:txBody>
                      <a:tcPr/>
                    </a:tc>
                    <a:tc>
                      <a:txBody>
                        <a:bodyPr/>
                        <a:lstStyle/>
                        <a:p>
                          <a:pPr algn="ctr"/>
                          <a:r>
                            <a:rPr lang="zh-CN" altLang="en-US" sz="2400" dirty="0" smtClean="0"/>
                            <a:t>低</a:t>
                          </a:r>
                          <a:endParaRPr lang="zh-CN" altLang="en-US" sz="2400" b="1" dirty="0"/>
                        </a:p>
                      </a:txBody>
                      <a:tcPr/>
                    </a:tc>
                    <a:tc>
                      <a:txBody>
                        <a:bodyPr/>
                        <a:lstStyle/>
                        <a:p>
                          <a:pPr algn="ctr"/>
                          <a:r>
                            <a:rPr lang="zh-CN" altLang="en-US" sz="2400" dirty="0" smtClean="0"/>
                            <a:t>简单</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𝟒</m:t>
                                </m:r>
                                <m:r>
                                  <a:rPr lang="en-US" altLang="zh-CN" sz="2400" smtClean="0">
                                    <a:latin typeface="Cambria Math" panose="02040503050406030204" pitchFamily="18" charset="0"/>
                                  </a:rPr>
                                  <m:t>~</m:t>
                                </m:r>
                                <m:r>
                                  <a:rPr lang="en-US" altLang="zh-CN" sz="2400" smtClean="0">
                                    <a:latin typeface="Cambria Math" panose="02040503050406030204" pitchFamily="18" charset="0"/>
                                  </a:rPr>
                                  <m:t>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𝟓</m:t>
                                </m:r>
                              </m:oMath>
                            </m:oMathPara>
                          </a14:m>
                          <a:endParaRPr lang="zh-CN" altLang="en-US" sz="2400" b="1" dirty="0"/>
                        </a:p>
                      </a:txBody>
                      <a:tcPr/>
                    </a:tc>
                    <a:extLst>
                      <a:ext uri="{0D108BD9-81ED-4DB2-BD59-A6C34878D82A}">
                        <a16:rowId xmlns:a16="http://schemas.microsoft.com/office/drawing/2014/main" val="2179123295"/>
                      </a:ext>
                    </a:extLst>
                  </a:tr>
                  <a:tr h="370840">
                    <a:tc>
                      <a:txBody>
                        <a:bodyPr/>
                        <a:lstStyle/>
                        <a:p>
                          <a:pPr algn="ctr"/>
                          <a:r>
                            <a:rPr lang="zh-CN" altLang="en-US" sz="2400" dirty="0" smtClean="0"/>
                            <a:t>浮阀板</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𝟐</m:t>
                                </m:r>
                                <m:r>
                                  <a:rPr lang="en-US" altLang="zh-CN" sz="2400" smtClean="0">
                                    <a:latin typeface="Cambria Math" panose="02040503050406030204" pitchFamily="18" charset="0"/>
                                  </a:rPr>
                                  <m:t>~</m:t>
                                </m:r>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𝟑</m:t>
                                </m:r>
                              </m:oMath>
                            </m:oMathPara>
                          </a14:m>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𝟐</m:t>
                                </m:r>
                              </m:oMath>
                            </m:oMathPara>
                          </a14:m>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𝟏𝟎𝟎</m:t>
                                </m:r>
                              </m:oMath>
                            </m:oMathPara>
                          </a14:m>
                          <a:endParaRPr lang="zh-CN" altLang="en-US" sz="2400" b="1" dirty="0"/>
                        </a:p>
                      </a:txBody>
                      <a:tcPr/>
                    </a:tc>
                    <a:tc>
                      <a:txBody>
                        <a:bodyPr/>
                        <a:lstStyle/>
                        <a:p>
                          <a:pPr algn="ctr"/>
                          <a:r>
                            <a:rPr lang="zh-CN" altLang="en-US" sz="2400" dirty="0" smtClean="0"/>
                            <a:t>中</a:t>
                          </a:r>
                          <a:endParaRPr lang="zh-CN" altLang="en-US" sz="2400" b="1" dirty="0"/>
                        </a:p>
                      </a:txBody>
                      <a:tcPr/>
                    </a:tc>
                    <a:tc>
                      <a:txBody>
                        <a:bodyPr/>
                        <a:lstStyle/>
                        <a:p>
                          <a:pPr algn="ctr"/>
                          <a:r>
                            <a:rPr lang="zh-CN" altLang="en-US" sz="2400" dirty="0" smtClean="0"/>
                            <a:t>一般</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𝟕</m:t>
                                </m:r>
                                <m:r>
                                  <a:rPr lang="en-US" altLang="zh-CN" sz="2400" smtClean="0">
                                    <a:latin typeface="Cambria Math" panose="02040503050406030204" pitchFamily="18" charset="0"/>
                                  </a:rPr>
                                  <m:t>~</m:t>
                                </m:r>
                                <m:r>
                                  <a:rPr lang="en-US" altLang="zh-CN" sz="2400" smtClean="0">
                                    <a:latin typeface="Cambria Math" panose="02040503050406030204" pitchFamily="18" charset="0"/>
                                  </a:rPr>
                                  <m:t>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𝟖</m:t>
                                </m:r>
                              </m:oMath>
                            </m:oMathPara>
                          </a14:m>
                          <a:endParaRPr lang="zh-CN" altLang="en-US" sz="2400" b="1" dirty="0"/>
                        </a:p>
                      </a:txBody>
                      <a:tcPr/>
                    </a:tc>
                    <a:extLst>
                      <a:ext uri="{0D108BD9-81ED-4DB2-BD59-A6C34878D82A}">
                        <a16:rowId xmlns:a16="http://schemas.microsoft.com/office/drawing/2014/main" val="2128768028"/>
                      </a:ext>
                    </a:extLst>
                  </a:tr>
                  <a:tr h="370840">
                    <a:tc>
                      <a:txBody>
                        <a:bodyPr/>
                        <a:lstStyle/>
                        <a:p>
                          <a:pPr algn="ctr"/>
                          <a:r>
                            <a:rPr lang="zh-CN" altLang="en-US" sz="2400" dirty="0" smtClean="0"/>
                            <a:t>舌型塔板</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𝟑</m:t>
                                </m:r>
                                <m:r>
                                  <a:rPr lang="en-US" altLang="zh-CN" sz="2400" smtClean="0">
                                    <a:latin typeface="Cambria Math" panose="02040503050406030204" pitchFamily="18" charset="0"/>
                                  </a:rPr>
                                  <m:t>~</m:t>
                                </m:r>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𝟓</m:t>
                                </m:r>
                              </m:oMath>
                            </m:oMathPara>
                          </a14:m>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𝟏</m:t>
                                </m:r>
                              </m:oMath>
                            </m:oMathPara>
                          </a14:m>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𝟓𝟎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𝟏𝟎𝟎</m:t>
                                </m:r>
                              </m:oMath>
                            </m:oMathPara>
                          </a14:m>
                          <a:endParaRPr lang="zh-CN" altLang="en-US" sz="2400" b="1" dirty="0"/>
                        </a:p>
                      </a:txBody>
                      <a:tcPr/>
                    </a:tc>
                    <a:tc>
                      <a:txBody>
                        <a:bodyPr/>
                        <a:lstStyle/>
                        <a:p>
                          <a:pPr algn="ctr"/>
                          <a:r>
                            <a:rPr lang="zh-CN" altLang="en-US" sz="2400" dirty="0" smtClean="0"/>
                            <a:t>低</a:t>
                          </a:r>
                          <a:endParaRPr lang="zh-CN" altLang="en-US" sz="2400" b="1" dirty="0"/>
                        </a:p>
                      </a:txBody>
                      <a:tcPr/>
                    </a:tc>
                    <a:tc>
                      <a:txBody>
                        <a:bodyPr/>
                        <a:lstStyle/>
                        <a:p>
                          <a:pPr algn="ctr"/>
                          <a:r>
                            <a:rPr lang="zh-CN" altLang="en-US" sz="2400" dirty="0" smtClean="0"/>
                            <a:t>简单</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𝟓</m:t>
                                </m:r>
                                <m:r>
                                  <a:rPr lang="en-US" altLang="zh-CN" sz="2400" smtClean="0">
                                    <a:latin typeface="Cambria Math" panose="02040503050406030204" pitchFamily="18" charset="0"/>
                                  </a:rPr>
                                  <m:t>~</m:t>
                                </m:r>
                                <m:r>
                                  <a:rPr lang="en-US" altLang="zh-CN" sz="2400" smtClean="0">
                                    <a:latin typeface="Cambria Math" panose="02040503050406030204" pitchFamily="18" charset="0"/>
                                  </a:rPr>
                                  <m:t>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𝟔</m:t>
                                </m:r>
                              </m:oMath>
                            </m:oMathPara>
                          </a14:m>
                          <a:endParaRPr lang="zh-CN" altLang="en-US" sz="2400" b="1" dirty="0"/>
                        </a:p>
                      </a:txBody>
                      <a:tcPr/>
                    </a:tc>
                    <a:extLst>
                      <a:ext uri="{0D108BD9-81ED-4DB2-BD59-A6C34878D82A}">
                        <a16:rowId xmlns:a16="http://schemas.microsoft.com/office/drawing/2014/main" val="306882274"/>
                      </a:ext>
                    </a:extLst>
                  </a:tr>
                  <a:tr h="370840">
                    <a:tc>
                      <a:txBody>
                        <a:bodyPr/>
                        <a:lstStyle/>
                        <a:p>
                          <a:pPr algn="ctr"/>
                          <a:r>
                            <a:rPr lang="zh-CN" altLang="en-US" sz="2400" dirty="0" smtClean="0"/>
                            <a:t>斜孔板</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𝟓</m:t>
                                </m:r>
                                <m:r>
                                  <a:rPr lang="en-US" altLang="zh-CN" sz="2400" smtClean="0">
                                    <a:latin typeface="Cambria Math" panose="02040503050406030204" pitchFamily="18" charset="0"/>
                                  </a:rPr>
                                  <m:t>~</m:t>
                                </m:r>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𝟖</m:t>
                                </m:r>
                              </m:oMath>
                            </m:oMathPara>
                          </a14:m>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𝟏</m:t>
                                </m:r>
                                <m:r>
                                  <a:rPr lang="en-US" altLang="zh-CN" sz="2400" smtClean="0">
                                    <a:latin typeface="Cambria Math" panose="02040503050406030204" pitchFamily="18" charset="0"/>
                                  </a:rPr>
                                  <m:t>.</m:t>
                                </m:r>
                                <m:r>
                                  <a:rPr lang="en-US" altLang="zh-CN" sz="2400" smtClean="0">
                                    <a:latin typeface="Cambria Math" panose="02040503050406030204" pitchFamily="18" charset="0"/>
                                  </a:rPr>
                                  <m:t>𝟏</m:t>
                                </m:r>
                              </m:oMath>
                            </m:oMathPara>
                          </a14:m>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𝟑𝟎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𝟏𝟎𝟎</m:t>
                                </m:r>
                              </m:oMath>
                            </m:oMathPara>
                          </a14:m>
                          <a:endParaRPr lang="zh-CN" altLang="en-US" sz="2400" b="1" dirty="0"/>
                        </a:p>
                      </a:txBody>
                      <a:tcPr/>
                    </a:tc>
                    <a:tc>
                      <a:txBody>
                        <a:bodyPr/>
                        <a:lstStyle/>
                        <a:p>
                          <a:pPr algn="ctr"/>
                          <a:r>
                            <a:rPr lang="zh-CN" altLang="en-US" sz="2400" dirty="0" smtClean="0"/>
                            <a:t>低</a:t>
                          </a:r>
                          <a:endParaRPr lang="zh-CN" altLang="en-US" sz="2400" b="1" dirty="0"/>
                        </a:p>
                      </a:txBody>
                      <a:tcPr/>
                    </a:tc>
                    <a:tc>
                      <a:txBody>
                        <a:bodyPr/>
                        <a:lstStyle/>
                        <a:p>
                          <a:pPr algn="ctr"/>
                          <a:r>
                            <a:rPr lang="zh-CN" altLang="en-US" sz="2400" dirty="0" smtClean="0"/>
                            <a:t>简单</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𝟓</m:t>
                                </m:r>
                                <m:r>
                                  <a:rPr lang="en-US" altLang="zh-CN" sz="2400" smtClean="0">
                                    <a:latin typeface="Cambria Math" panose="02040503050406030204" pitchFamily="18" charset="0"/>
                                  </a:rPr>
                                  <m:t>~</m:t>
                                </m:r>
                                <m:r>
                                  <a:rPr lang="en-US" altLang="zh-CN" sz="2400" smtClean="0">
                                    <a:latin typeface="Cambria Math" panose="02040503050406030204" pitchFamily="18" charset="0"/>
                                  </a:rPr>
                                  <m:t>𝟎</m:t>
                                </m:r>
                                <m:r>
                                  <a:rPr lang="en-US" altLang="zh-CN" sz="2400" smtClean="0">
                                    <a:latin typeface="Cambria Math" panose="02040503050406030204" pitchFamily="18" charset="0"/>
                                  </a:rPr>
                                  <m:t>.</m:t>
                                </m:r>
                                <m:r>
                                  <a:rPr lang="en-US" altLang="zh-CN" sz="2400" smtClean="0">
                                    <a:latin typeface="Cambria Math" panose="02040503050406030204" pitchFamily="18" charset="0"/>
                                  </a:rPr>
                                  <m:t>𝟔</m:t>
                                </m:r>
                              </m:oMath>
                            </m:oMathPara>
                          </a14:m>
                          <a:endParaRPr lang="zh-CN" altLang="en-US" sz="2400" b="1" dirty="0"/>
                        </a:p>
                      </a:txBody>
                      <a:tcPr/>
                    </a:tc>
                    <a:extLst>
                      <a:ext uri="{0D108BD9-81ED-4DB2-BD59-A6C34878D82A}">
                        <a16:rowId xmlns:a16="http://schemas.microsoft.com/office/drawing/2014/main" val="349157378"/>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1111241954"/>
                  </p:ext>
                </p:extLst>
              </p:nvPr>
            </p:nvGraphicFramePr>
            <p:xfrm>
              <a:off x="335276" y="1643392"/>
              <a:ext cx="11547571" cy="3108960"/>
            </p:xfrm>
            <a:graphic>
              <a:graphicData uri="http://schemas.openxmlformats.org/drawingml/2006/table">
                <a:tbl>
                  <a:tblPr firstRow="1" bandRow="1">
                    <a:tableStyleId>{0505E3EF-67EA-436B-97B2-0124C06EBD24}</a:tableStyleId>
                  </a:tblPr>
                  <a:tblGrid>
                    <a:gridCol w="1454335">
                      <a:extLst>
                        <a:ext uri="{9D8B030D-6E8A-4147-A177-3AD203B41FA5}">
                          <a16:colId xmlns:a16="http://schemas.microsoft.com/office/drawing/2014/main" val="2859516328"/>
                        </a:ext>
                      </a:extLst>
                    </a:gridCol>
                    <a:gridCol w="1844971">
                      <a:extLst>
                        <a:ext uri="{9D8B030D-6E8A-4147-A177-3AD203B41FA5}">
                          <a16:colId xmlns:a16="http://schemas.microsoft.com/office/drawing/2014/main" val="2001318778"/>
                        </a:ext>
                      </a:extLst>
                    </a:gridCol>
                    <a:gridCol w="1649653">
                      <a:extLst>
                        <a:ext uri="{9D8B030D-6E8A-4147-A177-3AD203B41FA5}">
                          <a16:colId xmlns:a16="http://schemas.microsoft.com/office/drawing/2014/main" val="1073680813"/>
                        </a:ext>
                      </a:extLst>
                    </a:gridCol>
                    <a:gridCol w="1649653">
                      <a:extLst>
                        <a:ext uri="{9D8B030D-6E8A-4147-A177-3AD203B41FA5}">
                          <a16:colId xmlns:a16="http://schemas.microsoft.com/office/drawing/2014/main" val="1552533002"/>
                        </a:ext>
                      </a:extLst>
                    </a:gridCol>
                    <a:gridCol w="1649653">
                      <a:extLst>
                        <a:ext uri="{9D8B030D-6E8A-4147-A177-3AD203B41FA5}">
                          <a16:colId xmlns:a16="http://schemas.microsoft.com/office/drawing/2014/main" val="716780455"/>
                        </a:ext>
                      </a:extLst>
                    </a:gridCol>
                    <a:gridCol w="1649653">
                      <a:extLst>
                        <a:ext uri="{9D8B030D-6E8A-4147-A177-3AD203B41FA5}">
                          <a16:colId xmlns:a16="http://schemas.microsoft.com/office/drawing/2014/main" val="815681937"/>
                        </a:ext>
                      </a:extLst>
                    </a:gridCol>
                    <a:gridCol w="1649653">
                      <a:extLst>
                        <a:ext uri="{9D8B030D-6E8A-4147-A177-3AD203B41FA5}">
                          <a16:colId xmlns:a16="http://schemas.microsoft.com/office/drawing/2014/main" val="1334375493"/>
                        </a:ext>
                      </a:extLst>
                    </a:gridCol>
                  </a:tblGrid>
                  <a:tr h="822960">
                    <a:tc>
                      <a:txBody>
                        <a:bodyPr/>
                        <a:lstStyle/>
                        <a:p>
                          <a:pPr algn="ctr"/>
                          <a:r>
                            <a:rPr lang="zh-CN" altLang="en-US" sz="2400" dirty="0" smtClean="0"/>
                            <a:t>塔板类型</a:t>
                          </a:r>
                          <a:endParaRPr lang="zh-CN" altLang="en-US" sz="2400" dirty="0"/>
                        </a:p>
                      </a:txBody>
                      <a:tcPr anchor="ctr"/>
                    </a:tc>
                    <a:tc>
                      <a:txBody>
                        <a:bodyPr/>
                        <a:lstStyle/>
                        <a:p>
                          <a:pPr algn="ctr"/>
                          <a:r>
                            <a:rPr lang="zh-CN" altLang="en-US" sz="2400" dirty="0" smtClean="0"/>
                            <a:t>相对</a:t>
                          </a:r>
                          <a:endParaRPr lang="en-US" altLang="zh-CN" sz="2400" dirty="0" smtClean="0"/>
                        </a:p>
                        <a:p>
                          <a:pPr algn="ctr"/>
                          <a:r>
                            <a:rPr lang="zh-CN" altLang="en-US" sz="2400" dirty="0" smtClean="0"/>
                            <a:t>生产能力</a:t>
                          </a:r>
                          <a:endParaRPr lang="zh-CN" altLang="en-US" sz="2400" dirty="0"/>
                        </a:p>
                      </a:txBody>
                      <a:tcPr/>
                    </a:tc>
                    <a:tc>
                      <a:txBody>
                        <a:bodyPr/>
                        <a:lstStyle/>
                        <a:p>
                          <a:pPr algn="ctr"/>
                          <a:r>
                            <a:rPr lang="zh-CN" altLang="en-US" sz="2400" dirty="0" smtClean="0"/>
                            <a:t>相对</a:t>
                          </a:r>
                          <a:endParaRPr lang="en-US" altLang="zh-CN" sz="2400" dirty="0" smtClean="0"/>
                        </a:p>
                        <a:p>
                          <a:pPr algn="ctr"/>
                          <a:r>
                            <a:rPr lang="zh-CN" altLang="en-US" sz="2400" dirty="0" smtClean="0"/>
                            <a:t>板效率</a:t>
                          </a:r>
                          <a:endParaRPr lang="zh-CN" altLang="en-US" sz="2400" dirty="0"/>
                        </a:p>
                      </a:txBody>
                      <a:tcPr anchor="ctr"/>
                    </a:tc>
                    <a:tc>
                      <a:txBody>
                        <a:bodyPr/>
                        <a:lstStyle/>
                        <a:p>
                          <a:pPr algn="ctr"/>
                          <a:r>
                            <a:rPr lang="zh-CN" altLang="en-US" sz="2400" dirty="0" smtClean="0"/>
                            <a:t>操作范围</a:t>
                          </a:r>
                          <a:endParaRPr lang="zh-CN" altLang="en-US" sz="2400" dirty="0"/>
                        </a:p>
                      </a:txBody>
                      <a:tcPr anchor="ctr"/>
                    </a:tc>
                    <a:tc>
                      <a:txBody>
                        <a:bodyPr/>
                        <a:lstStyle/>
                        <a:p>
                          <a:pPr algn="ctr"/>
                          <a:r>
                            <a:rPr lang="zh-CN" altLang="en-US" sz="2400" dirty="0" smtClean="0"/>
                            <a:t>压强降</a:t>
                          </a:r>
                          <a:endParaRPr lang="zh-CN" altLang="en-US" sz="2400" dirty="0"/>
                        </a:p>
                      </a:txBody>
                      <a:tcPr anchor="ctr"/>
                    </a:tc>
                    <a:tc>
                      <a:txBody>
                        <a:bodyPr/>
                        <a:lstStyle/>
                        <a:p>
                          <a:pPr algn="ctr"/>
                          <a:r>
                            <a:rPr lang="zh-CN" altLang="en-US" sz="2400" dirty="0" smtClean="0"/>
                            <a:t>结构</a:t>
                          </a:r>
                          <a:endParaRPr lang="zh-CN" altLang="en-US" sz="2400" dirty="0"/>
                        </a:p>
                      </a:txBody>
                      <a:tcPr anchor="ctr"/>
                    </a:tc>
                    <a:tc>
                      <a:txBody>
                        <a:bodyPr/>
                        <a:lstStyle/>
                        <a:p>
                          <a:pPr algn="ctr"/>
                          <a:r>
                            <a:rPr lang="zh-CN" altLang="en-US" sz="2400" dirty="0" smtClean="0"/>
                            <a:t>相对成本</a:t>
                          </a:r>
                          <a:endParaRPr lang="zh-CN" altLang="en-US" sz="2400" dirty="0"/>
                        </a:p>
                      </a:txBody>
                      <a:tcPr anchor="ctr"/>
                    </a:tc>
                    <a:extLst>
                      <a:ext uri="{0D108BD9-81ED-4DB2-BD59-A6C34878D82A}">
                        <a16:rowId xmlns:a16="http://schemas.microsoft.com/office/drawing/2014/main" val="1901507508"/>
                      </a:ext>
                    </a:extLst>
                  </a:tr>
                  <a:tr h="457200">
                    <a:tc>
                      <a:txBody>
                        <a:bodyPr/>
                        <a:lstStyle/>
                        <a:p>
                          <a:pPr algn="ctr"/>
                          <a:r>
                            <a:rPr lang="zh-CN" altLang="en-US" sz="2400" dirty="0" smtClean="0"/>
                            <a:t>泡罩板</a:t>
                          </a:r>
                          <a:endParaRPr lang="en-US" altLang="zh-CN" sz="2400" b="1" dirty="0" smtClean="0"/>
                        </a:p>
                      </a:txBody>
                      <a:tcPr/>
                    </a:tc>
                    <a:tc>
                      <a:txBody>
                        <a:bodyPr/>
                        <a:lstStyle/>
                        <a:p>
                          <a:endParaRPr lang="zh-CN"/>
                        </a:p>
                      </a:txBody>
                      <a:tcPr>
                        <a:blipFill>
                          <a:blip r:embed="rId2"/>
                          <a:stretch>
                            <a:fillRect l="-79208" t="-194667" r="-447525" b="-426667"/>
                          </a:stretch>
                        </a:blipFill>
                      </a:tcPr>
                    </a:tc>
                    <a:tc>
                      <a:txBody>
                        <a:bodyPr/>
                        <a:lstStyle/>
                        <a:p>
                          <a:endParaRPr lang="zh-CN"/>
                        </a:p>
                      </a:txBody>
                      <a:tcPr>
                        <a:blipFill>
                          <a:blip r:embed="rId2"/>
                          <a:stretch>
                            <a:fillRect l="-200369" t="-194667" r="-400369" b="-426667"/>
                          </a:stretch>
                        </a:blipFill>
                      </a:tcPr>
                    </a:tc>
                    <a:tc>
                      <a:txBody>
                        <a:bodyPr/>
                        <a:lstStyle/>
                        <a:p>
                          <a:endParaRPr lang="zh-CN"/>
                        </a:p>
                      </a:txBody>
                      <a:tcPr>
                        <a:blipFill>
                          <a:blip r:embed="rId2"/>
                          <a:stretch>
                            <a:fillRect l="-301481" t="-194667" r="-301852" b="-426667"/>
                          </a:stretch>
                        </a:blipFill>
                      </a:tcPr>
                    </a:tc>
                    <a:tc>
                      <a:txBody>
                        <a:bodyPr/>
                        <a:lstStyle/>
                        <a:p>
                          <a:pPr algn="ctr"/>
                          <a:r>
                            <a:rPr lang="zh-CN" altLang="en-US" sz="2400" dirty="0" smtClean="0"/>
                            <a:t>高</a:t>
                          </a:r>
                          <a:endParaRPr lang="zh-CN" altLang="en-US" sz="2400" b="1" dirty="0"/>
                        </a:p>
                      </a:txBody>
                      <a:tcPr/>
                    </a:tc>
                    <a:tc>
                      <a:txBody>
                        <a:bodyPr/>
                        <a:lstStyle/>
                        <a:p>
                          <a:pPr algn="ctr"/>
                          <a:r>
                            <a:rPr lang="zh-CN" altLang="en-US" sz="2400" dirty="0" smtClean="0"/>
                            <a:t>复杂</a:t>
                          </a:r>
                          <a:endParaRPr lang="zh-CN" altLang="en-US" sz="2400" b="1" dirty="0"/>
                        </a:p>
                      </a:txBody>
                      <a:tcPr/>
                    </a:tc>
                    <a:tc>
                      <a:txBody>
                        <a:bodyPr/>
                        <a:lstStyle/>
                        <a:p>
                          <a:endParaRPr lang="zh-CN"/>
                        </a:p>
                      </a:txBody>
                      <a:tcPr>
                        <a:blipFill>
                          <a:blip r:embed="rId2"/>
                          <a:stretch>
                            <a:fillRect l="-600000" t="-194667" r="-738" b="-426667"/>
                          </a:stretch>
                        </a:blipFill>
                      </a:tcPr>
                    </a:tc>
                    <a:extLst>
                      <a:ext uri="{0D108BD9-81ED-4DB2-BD59-A6C34878D82A}">
                        <a16:rowId xmlns:a16="http://schemas.microsoft.com/office/drawing/2014/main" val="1295483646"/>
                      </a:ext>
                    </a:extLst>
                  </a:tr>
                  <a:tr h="457200">
                    <a:tc>
                      <a:txBody>
                        <a:bodyPr/>
                        <a:lstStyle/>
                        <a:p>
                          <a:pPr algn="ctr"/>
                          <a:r>
                            <a:rPr lang="zh-CN" altLang="en-US" sz="2400" dirty="0" smtClean="0"/>
                            <a:t>筛板</a:t>
                          </a:r>
                          <a:endParaRPr lang="zh-CN" altLang="en-US" sz="2400" b="1" dirty="0"/>
                        </a:p>
                      </a:txBody>
                      <a:tcPr/>
                    </a:tc>
                    <a:tc>
                      <a:txBody>
                        <a:bodyPr/>
                        <a:lstStyle/>
                        <a:p>
                          <a:endParaRPr lang="zh-CN"/>
                        </a:p>
                      </a:txBody>
                      <a:tcPr>
                        <a:blipFill>
                          <a:blip r:embed="rId2"/>
                          <a:stretch>
                            <a:fillRect l="-79208" t="-290789" r="-447525" b="-321053"/>
                          </a:stretch>
                        </a:blipFill>
                      </a:tcPr>
                    </a:tc>
                    <a:tc>
                      <a:txBody>
                        <a:bodyPr/>
                        <a:lstStyle/>
                        <a:p>
                          <a:endParaRPr lang="zh-CN"/>
                        </a:p>
                      </a:txBody>
                      <a:tcPr>
                        <a:blipFill>
                          <a:blip r:embed="rId2"/>
                          <a:stretch>
                            <a:fillRect l="-200369" t="-290789" r="-400369" b="-321053"/>
                          </a:stretch>
                        </a:blipFill>
                      </a:tcPr>
                    </a:tc>
                    <a:tc>
                      <a:txBody>
                        <a:bodyPr/>
                        <a:lstStyle/>
                        <a:p>
                          <a:endParaRPr lang="zh-CN"/>
                        </a:p>
                      </a:txBody>
                      <a:tcPr>
                        <a:blipFill>
                          <a:blip r:embed="rId2"/>
                          <a:stretch>
                            <a:fillRect l="-301481" t="-290789" r="-301852" b="-321053"/>
                          </a:stretch>
                        </a:blipFill>
                      </a:tcPr>
                    </a:tc>
                    <a:tc>
                      <a:txBody>
                        <a:bodyPr/>
                        <a:lstStyle/>
                        <a:p>
                          <a:pPr algn="ctr"/>
                          <a:r>
                            <a:rPr lang="zh-CN" altLang="en-US" sz="2400" dirty="0" smtClean="0"/>
                            <a:t>低</a:t>
                          </a:r>
                          <a:endParaRPr lang="zh-CN" altLang="en-US" sz="2400" b="1" dirty="0"/>
                        </a:p>
                      </a:txBody>
                      <a:tcPr/>
                    </a:tc>
                    <a:tc>
                      <a:txBody>
                        <a:bodyPr/>
                        <a:lstStyle/>
                        <a:p>
                          <a:pPr algn="ctr"/>
                          <a:r>
                            <a:rPr lang="zh-CN" altLang="en-US" sz="2400" dirty="0" smtClean="0"/>
                            <a:t>简单</a:t>
                          </a:r>
                          <a:endParaRPr lang="zh-CN" altLang="en-US" sz="2400" b="1" dirty="0"/>
                        </a:p>
                      </a:txBody>
                      <a:tcPr/>
                    </a:tc>
                    <a:tc>
                      <a:txBody>
                        <a:bodyPr/>
                        <a:lstStyle/>
                        <a:p>
                          <a:endParaRPr lang="zh-CN"/>
                        </a:p>
                      </a:txBody>
                      <a:tcPr>
                        <a:blipFill>
                          <a:blip r:embed="rId2"/>
                          <a:stretch>
                            <a:fillRect l="-600000" t="-290789" r="-738" b="-321053"/>
                          </a:stretch>
                        </a:blipFill>
                      </a:tcPr>
                    </a:tc>
                    <a:extLst>
                      <a:ext uri="{0D108BD9-81ED-4DB2-BD59-A6C34878D82A}">
                        <a16:rowId xmlns:a16="http://schemas.microsoft.com/office/drawing/2014/main" val="2179123295"/>
                      </a:ext>
                    </a:extLst>
                  </a:tr>
                  <a:tr h="457200">
                    <a:tc>
                      <a:txBody>
                        <a:bodyPr/>
                        <a:lstStyle/>
                        <a:p>
                          <a:pPr algn="ctr"/>
                          <a:r>
                            <a:rPr lang="zh-CN" altLang="en-US" sz="2400" dirty="0" smtClean="0"/>
                            <a:t>浮阀板</a:t>
                          </a:r>
                          <a:endParaRPr lang="zh-CN" altLang="en-US" sz="2400" b="1" dirty="0"/>
                        </a:p>
                      </a:txBody>
                      <a:tcPr/>
                    </a:tc>
                    <a:tc>
                      <a:txBody>
                        <a:bodyPr/>
                        <a:lstStyle/>
                        <a:p>
                          <a:endParaRPr lang="zh-CN"/>
                        </a:p>
                      </a:txBody>
                      <a:tcPr>
                        <a:blipFill>
                          <a:blip r:embed="rId2"/>
                          <a:stretch>
                            <a:fillRect l="-79208" t="-396000" r="-447525" b="-225333"/>
                          </a:stretch>
                        </a:blipFill>
                      </a:tcPr>
                    </a:tc>
                    <a:tc>
                      <a:txBody>
                        <a:bodyPr/>
                        <a:lstStyle/>
                        <a:p>
                          <a:endParaRPr lang="zh-CN"/>
                        </a:p>
                      </a:txBody>
                      <a:tcPr>
                        <a:blipFill>
                          <a:blip r:embed="rId2"/>
                          <a:stretch>
                            <a:fillRect l="-200369" t="-396000" r="-400369" b="-225333"/>
                          </a:stretch>
                        </a:blipFill>
                      </a:tcPr>
                    </a:tc>
                    <a:tc>
                      <a:txBody>
                        <a:bodyPr/>
                        <a:lstStyle/>
                        <a:p>
                          <a:endParaRPr lang="zh-CN"/>
                        </a:p>
                      </a:txBody>
                      <a:tcPr>
                        <a:blipFill>
                          <a:blip r:embed="rId2"/>
                          <a:stretch>
                            <a:fillRect l="-301481" t="-396000" r="-301852" b="-225333"/>
                          </a:stretch>
                        </a:blipFill>
                      </a:tcPr>
                    </a:tc>
                    <a:tc>
                      <a:txBody>
                        <a:bodyPr/>
                        <a:lstStyle/>
                        <a:p>
                          <a:pPr algn="ctr"/>
                          <a:r>
                            <a:rPr lang="zh-CN" altLang="en-US" sz="2400" dirty="0" smtClean="0"/>
                            <a:t>中</a:t>
                          </a:r>
                          <a:endParaRPr lang="zh-CN" altLang="en-US" sz="2400" b="1" dirty="0"/>
                        </a:p>
                      </a:txBody>
                      <a:tcPr/>
                    </a:tc>
                    <a:tc>
                      <a:txBody>
                        <a:bodyPr/>
                        <a:lstStyle/>
                        <a:p>
                          <a:pPr algn="ctr"/>
                          <a:r>
                            <a:rPr lang="zh-CN" altLang="en-US" sz="2400" dirty="0" smtClean="0"/>
                            <a:t>一般</a:t>
                          </a:r>
                          <a:endParaRPr lang="zh-CN" altLang="en-US" sz="2400" b="1" dirty="0"/>
                        </a:p>
                      </a:txBody>
                      <a:tcPr/>
                    </a:tc>
                    <a:tc>
                      <a:txBody>
                        <a:bodyPr/>
                        <a:lstStyle/>
                        <a:p>
                          <a:endParaRPr lang="zh-CN"/>
                        </a:p>
                      </a:txBody>
                      <a:tcPr>
                        <a:blipFill>
                          <a:blip r:embed="rId2"/>
                          <a:stretch>
                            <a:fillRect l="-600000" t="-396000" r="-738" b="-225333"/>
                          </a:stretch>
                        </a:blipFill>
                      </a:tcPr>
                    </a:tc>
                    <a:extLst>
                      <a:ext uri="{0D108BD9-81ED-4DB2-BD59-A6C34878D82A}">
                        <a16:rowId xmlns:a16="http://schemas.microsoft.com/office/drawing/2014/main" val="2128768028"/>
                      </a:ext>
                    </a:extLst>
                  </a:tr>
                  <a:tr h="457200">
                    <a:tc>
                      <a:txBody>
                        <a:bodyPr/>
                        <a:lstStyle/>
                        <a:p>
                          <a:pPr algn="ctr"/>
                          <a:r>
                            <a:rPr lang="zh-CN" altLang="en-US" sz="2400" dirty="0" smtClean="0"/>
                            <a:t>舌型塔板</a:t>
                          </a:r>
                          <a:endParaRPr lang="zh-CN" altLang="en-US" sz="2400" b="1" dirty="0"/>
                        </a:p>
                      </a:txBody>
                      <a:tcPr/>
                    </a:tc>
                    <a:tc>
                      <a:txBody>
                        <a:bodyPr/>
                        <a:lstStyle/>
                        <a:p>
                          <a:endParaRPr lang="zh-CN"/>
                        </a:p>
                      </a:txBody>
                      <a:tcPr>
                        <a:blipFill>
                          <a:blip r:embed="rId2"/>
                          <a:stretch>
                            <a:fillRect l="-79208" t="-496000" r="-447525" b="-125333"/>
                          </a:stretch>
                        </a:blipFill>
                      </a:tcPr>
                    </a:tc>
                    <a:tc>
                      <a:txBody>
                        <a:bodyPr/>
                        <a:lstStyle/>
                        <a:p>
                          <a:endParaRPr lang="zh-CN"/>
                        </a:p>
                      </a:txBody>
                      <a:tcPr>
                        <a:blipFill>
                          <a:blip r:embed="rId2"/>
                          <a:stretch>
                            <a:fillRect l="-200369" t="-496000" r="-400369" b="-125333"/>
                          </a:stretch>
                        </a:blipFill>
                      </a:tcPr>
                    </a:tc>
                    <a:tc>
                      <a:txBody>
                        <a:bodyPr/>
                        <a:lstStyle/>
                        <a:p>
                          <a:endParaRPr lang="zh-CN"/>
                        </a:p>
                      </a:txBody>
                      <a:tcPr>
                        <a:blipFill>
                          <a:blip r:embed="rId2"/>
                          <a:stretch>
                            <a:fillRect l="-301481" t="-496000" r="-301852" b="-125333"/>
                          </a:stretch>
                        </a:blipFill>
                      </a:tcPr>
                    </a:tc>
                    <a:tc>
                      <a:txBody>
                        <a:bodyPr/>
                        <a:lstStyle/>
                        <a:p>
                          <a:pPr algn="ctr"/>
                          <a:r>
                            <a:rPr lang="zh-CN" altLang="en-US" sz="2400" dirty="0" smtClean="0"/>
                            <a:t>低</a:t>
                          </a:r>
                          <a:endParaRPr lang="zh-CN" altLang="en-US" sz="2400" b="1" dirty="0"/>
                        </a:p>
                      </a:txBody>
                      <a:tcPr/>
                    </a:tc>
                    <a:tc>
                      <a:txBody>
                        <a:bodyPr/>
                        <a:lstStyle/>
                        <a:p>
                          <a:pPr algn="ctr"/>
                          <a:r>
                            <a:rPr lang="zh-CN" altLang="en-US" sz="2400" dirty="0" smtClean="0"/>
                            <a:t>简单</a:t>
                          </a:r>
                          <a:endParaRPr lang="zh-CN" altLang="en-US" sz="2400" b="1" dirty="0"/>
                        </a:p>
                      </a:txBody>
                      <a:tcPr/>
                    </a:tc>
                    <a:tc>
                      <a:txBody>
                        <a:bodyPr/>
                        <a:lstStyle/>
                        <a:p>
                          <a:endParaRPr lang="zh-CN"/>
                        </a:p>
                      </a:txBody>
                      <a:tcPr>
                        <a:blipFill>
                          <a:blip r:embed="rId2"/>
                          <a:stretch>
                            <a:fillRect l="-600000" t="-496000" r="-738" b="-125333"/>
                          </a:stretch>
                        </a:blipFill>
                      </a:tcPr>
                    </a:tc>
                    <a:extLst>
                      <a:ext uri="{0D108BD9-81ED-4DB2-BD59-A6C34878D82A}">
                        <a16:rowId xmlns:a16="http://schemas.microsoft.com/office/drawing/2014/main" val="306882274"/>
                      </a:ext>
                    </a:extLst>
                  </a:tr>
                  <a:tr h="457200">
                    <a:tc>
                      <a:txBody>
                        <a:bodyPr/>
                        <a:lstStyle/>
                        <a:p>
                          <a:pPr algn="ctr"/>
                          <a:r>
                            <a:rPr lang="zh-CN" altLang="en-US" sz="2400" dirty="0" smtClean="0"/>
                            <a:t>斜孔板</a:t>
                          </a:r>
                          <a:endParaRPr lang="zh-CN" altLang="en-US" sz="2400" b="1" dirty="0"/>
                        </a:p>
                      </a:txBody>
                      <a:tcPr/>
                    </a:tc>
                    <a:tc>
                      <a:txBody>
                        <a:bodyPr/>
                        <a:lstStyle/>
                        <a:p>
                          <a:endParaRPr lang="zh-CN"/>
                        </a:p>
                      </a:txBody>
                      <a:tcPr>
                        <a:blipFill>
                          <a:blip r:embed="rId2"/>
                          <a:stretch>
                            <a:fillRect l="-79208" t="-596000" r="-447525" b="-25333"/>
                          </a:stretch>
                        </a:blipFill>
                      </a:tcPr>
                    </a:tc>
                    <a:tc>
                      <a:txBody>
                        <a:bodyPr/>
                        <a:lstStyle/>
                        <a:p>
                          <a:endParaRPr lang="zh-CN"/>
                        </a:p>
                      </a:txBody>
                      <a:tcPr>
                        <a:blipFill>
                          <a:blip r:embed="rId2"/>
                          <a:stretch>
                            <a:fillRect l="-200369" t="-596000" r="-400369" b="-25333"/>
                          </a:stretch>
                        </a:blipFill>
                      </a:tcPr>
                    </a:tc>
                    <a:tc>
                      <a:txBody>
                        <a:bodyPr/>
                        <a:lstStyle/>
                        <a:p>
                          <a:endParaRPr lang="zh-CN"/>
                        </a:p>
                      </a:txBody>
                      <a:tcPr>
                        <a:blipFill>
                          <a:blip r:embed="rId2"/>
                          <a:stretch>
                            <a:fillRect l="-301481" t="-596000" r="-301852" b="-25333"/>
                          </a:stretch>
                        </a:blipFill>
                      </a:tcPr>
                    </a:tc>
                    <a:tc>
                      <a:txBody>
                        <a:bodyPr/>
                        <a:lstStyle/>
                        <a:p>
                          <a:pPr algn="ctr"/>
                          <a:r>
                            <a:rPr lang="zh-CN" altLang="en-US" sz="2400" dirty="0" smtClean="0"/>
                            <a:t>低</a:t>
                          </a:r>
                          <a:endParaRPr lang="zh-CN" altLang="en-US" sz="2400" b="1" dirty="0"/>
                        </a:p>
                      </a:txBody>
                      <a:tcPr/>
                    </a:tc>
                    <a:tc>
                      <a:txBody>
                        <a:bodyPr/>
                        <a:lstStyle/>
                        <a:p>
                          <a:pPr algn="ctr"/>
                          <a:r>
                            <a:rPr lang="zh-CN" altLang="en-US" sz="2400" dirty="0" smtClean="0"/>
                            <a:t>简单</a:t>
                          </a:r>
                          <a:endParaRPr lang="zh-CN" altLang="en-US" sz="2400" b="1" dirty="0"/>
                        </a:p>
                      </a:txBody>
                      <a:tcPr/>
                    </a:tc>
                    <a:tc>
                      <a:txBody>
                        <a:bodyPr/>
                        <a:lstStyle/>
                        <a:p>
                          <a:endParaRPr lang="zh-CN"/>
                        </a:p>
                      </a:txBody>
                      <a:tcPr>
                        <a:blipFill>
                          <a:blip r:embed="rId2"/>
                          <a:stretch>
                            <a:fillRect l="-600000" t="-596000" r="-738" b="-25333"/>
                          </a:stretch>
                        </a:blipFill>
                      </a:tcPr>
                    </a:tc>
                    <a:extLst>
                      <a:ext uri="{0D108BD9-81ED-4DB2-BD59-A6C34878D82A}">
                        <a16:rowId xmlns:a16="http://schemas.microsoft.com/office/drawing/2014/main" val="349157378"/>
                      </a:ext>
                    </a:extLst>
                  </a:tr>
                </a:tbl>
              </a:graphicData>
            </a:graphic>
          </p:graphicFrame>
        </mc:Fallback>
      </mc:AlternateContent>
    </p:spTree>
    <p:extLst>
      <p:ext uri="{BB962C8B-B14F-4D97-AF65-F5344CB8AC3E}">
        <p14:creationId xmlns:p14="http://schemas.microsoft.com/office/powerpoint/2010/main" val="1506549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3" name="文本框 2"/>
          <p:cNvSpPr txBox="1"/>
          <p:nvPr/>
        </p:nvSpPr>
        <p:spPr>
          <a:xfrm>
            <a:off x="3966316" y="798117"/>
            <a:ext cx="4259367" cy="492443"/>
          </a:xfrm>
          <a:prstGeom prst="rect">
            <a:avLst/>
          </a:prstGeom>
          <a:noFill/>
        </p:spPr>
        <p:txBody>
          <a:bodyPr wrap="square" rtlCol="0">
            <a:spAutoFit/>
          </a:bodyPr>
          <a:lstStyle/>
          <a:p>
            <a:r>
              <a:rPr lang="zh-CN" altLang="en-US" sz="2600" b="1" dirty="0" smtClean="0">
                <a:latin typeface="+mn-ea"/>
              </a:rPr>
              <a:t>各种塔板的优点及适用范围</a:t>
            </a:r>
            <a:endParaRPr lang="zh-CN" altLang="en-US" sz="2600" b="1" dirty="0">
              <a:latin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1843896978"/>
              </p:ext>
            </p:extLst>
          </p:nvPr>
        </p:nvGraphicFramePr>
        <p:xfrm>
          <a:off x="326572" y="1290560"/>
          <a:ext cx="11534504" cy="5120640"/>
        </p:xfrm>
        <a:graphic>
          <a:graphicData uri="http://schemas.openxmlformats.org/drawingml/2006/table">
            <a:tbl>
              <a:tblPr firstRow="1" bandRow="1">
                <a:tableStyleId>{8A107856-5554-42FB-B03E-39F5DBC370BA}</a:tableStyleId>
              </a:tblPr>
              <a:tblGrid>
                <a:gridCol w="2883626">
                  <a:extLst>
                    <a:ext uri="{9D8B030D-6E8A-4147-A177-3AD203B41FA5}">
                      <a16:colId xmlns:a16="http://schemas.microsoft.com/office/drawing/2014/main" val="2448520636"/>
                    </a:ext>
                  </a:extLst>
                </a:gridCol>
                <a:gridCol w="2883626">
                  <a:extLst>
                    <a:ext uri="{9D8B030D-6E8A-4147-A177-3AD203B41FA5}">
                      <a16:colId xmlns:a16="http://schemas.microsoft.com/office/drawing/2014/main" val="3916238536"/>
                    </a:ext>
                  </a:extLst>
                </a:gridCol>
                <a:gridCol w="2883626">
                  <a:extLst>
                    <a:ext uri="{9D8B030D-6E8A-4147-A177-3AD203B41FA5}">
                      <a16:colId xmlns:a16="http://schemas.microsoft.com/office/drawing/2014/main" val="1413364398"/>
                    </a:ext>
                  </a:extLst>
                </a:gridCol>
                <a:gridCol w="2883626">
                  <a:extLst>
                    <a:ext uri="{9D8B030D-6E8A-4147-A177-3AD203B41FA5}">
                      <a16:colId xmlns:a16="http://schemas.microsoft.com/office/drawing/2014/main" val="3392439855"/>
                    </a:ext>
                  </a:extLst>
                </a:gridCol>
              </a:tblGrid>
              <a:tr h="370840">
                <a:tc>
                  <a:txBody>
                    <a:bodyPr/>
                    <a:lstStyle/>
                    <a:p>
                      <a:pPr algn="ctr"/>
                      <a:r>
                        <a:rPr lang="zh-CN" altLang="en-US" sz="2400" dirty="0" smtClean="0"/>
                        <a:t>塔板类型</a:t>
                      </a:r>
                      <a:endParaRPr lang="zh-CN" altLang="en-US" sz="2400" dirty="0"/>
                    </a:p>
                  </a:txBody>
                  <a:tcPr/>
                </a:tc>
                <a:tc>
                  <a:txBody>
                    <a:bodyPr/>
                    <a:lstStyle/>
                    <a:p>
                      <a:pPr algn="ctr"/>
                      <a:r>
                        <a:rPr lang="zh-CN" altLang="en-US" sz="2400" dirty="0" smtClean="0"/>
                        <a:t>优点</a:t>
                      </a:r>
                      <a:endParaRPr lang="zh-CN" altLang="en-US" sz="2400" dirty="0"/>
                    </a:p>
                  </a:txBody>
                  <a:tcPr/>
                </a:tc>
                <a:tc>
                  <a:txBody>
                    <a:bodyPr/>
                    <a:lstStyle/>
                    <a:p>
                      <a:pPr algn="ctr"/>
                      <a:r>
                        <a:rPr lang="zh-CN" altLang="en-US" sz="2400" dirty="0" smtClean="0"/>
                        <a:t>缺点</a:t>
                      </a:r>
                      <a:endParaRPr lang="zh-CN" altLang="en-US" sz="2400" dirty="0"/>
                    </a:p>
                  </a:txBody>
                  <a:tcPr/>
                </a:tc>
                <a:tc>
                  <a:txBody>
                    <a:bodyPr/>
                    <a:lstStyle/>
                    <a:p>
                      <a:pPr algn="ctr"/>
                      <a:r>
                        <a:rPr lang="zh-CN" altLang="en-US" sz="2400" dirty="0" smtClean="0"/>
                        <a:t>适用范围</a:t>
                      </a:r>
                      <a:endParaRPr lang="zh-CN" altLang="en-US" sz="2400" dirty="0"/>
                    </a:p>
                  </a:txBody>
                  <a:tcPr/>
                </a:tc>
                <a:extLst>
                  <a:ext uri="{0D108BD9-81ED-4DB2-BD59-A6C34878D82A}">
                    <a16:rowId xmlns:a16="http://schemas.microsoft.com/office/drawing/2014/main" val="537715589"/>
                  </a:ext>
                </a:extLst>
              </a:tr>
              <a:tr h="370840">
                <a:tc>
                  <a:txBody>
                    <a:bodyPr/>
                    <a:lstStyle/>
                    <a:p>
                      <a:pPr algn="ctr"/>
                      <a:r>
                        <a:rPr lang="zh-CN" altLang="en-US" sz="2400" dirty="0" smtClean="0"/>
                        <a:t>泡罩板</a:t>
                      </a:r>
                      <a:endParaRPr lang="zh-CN" altLang="en-US" sz="2400" dirty="0"/>
                    </a:p>
                  </a:txBody>
                  <a:tcPr anchor="ctr"/>
                </a:tc>
                <a:tc>
                  <a:txBody>
                    <a:bodyPr/>
                    <a:lstStyle/>
                    <a:p>
                      <a:pPr algn="ctr"/>
                      <a:r>
                        <a:rPr lang="zh-CN" altLang="en-US" sz="2400" dirty="0" smtClean="0"/>
                        <a:t>较成熟</a:t>
                      </a:r>
                      <a:endParaRPr lang="en-US" altLang="zh-CN" sz="2400" dirty="0" smtClean="0"/>
                    </a:p>
                    <a:p>
                      <a:pPr algn="ctr"/>
                      <a:r>
                        <a:rPr lang="zh-CN" altLang="en-US" sz="2400" dirty="0" smtClean="0"/>
                        <a:t>操作范围宽</a:t>
                      </a:r>
                      <a:endParaRPr lang="zh-CN" altLang="en-US" sz="2400" dirty="0"/>
                    </a:p>
                  </a:txBody>
                  <a:tcPr/>
                </a:tc>
                <a:tc>
                  <a:txBody>
                    <a:bodyPr/>
                    <a:lstStyle/>
                    <a:p>
                      <a:pPr algn="ctr"/>
                      <a:r>
                        <a:rPr lang="zh-CN" altLang="en-US" sz="2000" dirty="0" smtClean="0"/>
                        <a:t>结构复杂</a:t>
                      </a:r>
                      <a:endParaRPr lang="en-US" altLang="zh-CN" sz="2000" dirty="0" smtClean="0"/>
                    </a:p>
                    <a:p>
                      <a:pPr algn="ctr"/>
                      <a:r>
                        <a:rPr lang="zh-CN" altLang="en-US" sz="2000" dirty="0" smtClean="0"/>
                        <a:t>阻力大</a:t>
                      </a:r>
                      <a:endParaRPr lang="en-US" altLang="zh-CN" sz="2000" dirty="0" smtClean="0"/>
                    </a:p>
                    <a:p>
                      <a:pPr algn="ctr"/>
                      <a:r>
                        <a:rPr lang="zh-CN" altLang="en-US" sz="2000" dirty="0" smtClean="0"/>
                        <a:t>生产能力低</a:t>
                      </a:r>
                      <a:endParaRPr lang="zh-CN" altLang="en-US" sz="2000" dirty="0"/>
                    </a:p>
                  </a:txBody>
                  <a:tcPr/>
                </a:tc>
                <a:tc>
                  <a:txBody>
                    <a:bodyPr/>
                    <a:lstStyle/>
                    <a:p>
                      <a:pPr algn="ctr"/>
                      <a:r>
                        <a:rPr lang="zh-CN" altLang="en-US" sz="2000" dirty="0" smtClean="0"/>
                        <a:t>某些要求弹性好的特殊塔</a:t>
                      </a:r>
                      <a:endParaRPr lang="zh-CN" altLang="en-US" sz="2000" dirty="0"/>
                    </a:p>
                  </a:txBody>
                  <a:tcPr/>
                </a:tc>
                <a:extLst>
                  <a:ext uri="{0D108BD9-81ED-4DB2-BD59-A6C34878D82A}">
                    <a16:rowId xmlns:a16="http://schemas.microsoft.com/office/drawing/2014/main" val="298391626"/>
                  </a:ext>
                </a:extLst>
              </a:tr>
              <a:tr h="370840">
                <a:tc>
                  <a:txBody>
                    <a:bodyPr/>
                    <a:lstStyle/>
                    <a:p>
                      <a:pPr algn="ctr"/>
                      <a:r>
                        <a:rPr lang="zh-CN" altLang="en-US" sz="2400" dirty="0" smtClean="0"/>
                        <a:t>浮阀板</a:t>
                      </a:r>
                      <a:endParaRPr lang="zh-CN" altLang="en-US" sz="2400" dirty="0"/>
                    </a:p>
                  </a:txBody>
                  <a:tcPr anchor="ctr"/>
                </a:tc>
                <a:tc>
                  <a:txBody>
                    <a:bodyPr/>
                    <a:lstStyle/>
                    <a:p>
                      <a:pPr algn="ctr"/>
                      <a:r>
                        <a:rPr lang="zh-CN" altLang="en-US" sz="2400" dirty="0" smtClean="0"/>
                        <a:t>效率高</a:t>
                      </a:r>
                      <a:endParaRPr lang="en-US" altLang="zh-CN" sz="2400" dirty="0" smtClean="0"/>
                    </a:p>
                    <a:p>
                      <a:pPr algn="ctr"/>
                      <a:r>
                        <a:rPr lang="zh-CN" altLang="en-US" sz="2400" dirty="0" smtClean="0"/>
                        <a:t>操作范围宽</a:t>
                      </a:r>
                      <a:endParaRPr lang="en-US" altLang="zh-CN" sz="2400" dirty="0" smtClean="0"/>
                    </a:p>
                  </a:txBody>
                  <a:tcPr/>
                </a:tc>
                <a:tc>
                  <a:txBody>
                    <a:bodyPr/>
                    <a:lstStyle/>
                    <a:p>
                      <a:pPr algn="ctr"/>
                      <a:r>
                        <a:rPr lang="zh-CN" altLang="en-US" sz="2000" dirty="0" smtClean="0"/>
                        <a:t>采用不锈钢</a:t>
                      </a:r>
                      <a:endParaRPr lang="en-US" altLang="zh-CN" sz="2000" dirty="0" smtClean="0"/>
                    </a:p>
                    <a:p>
                      <a:pPr algn="ctr"/>
                      <a:r>
                        <a:rPr lang="zh-CN" altLang="en-US" sz="2000" dirty="0" smtClean="0"/>
                        <a:t>浮阀易脱落</a:t>
                      </a:r>
                      <a:endParaRPr lang="zh-CN" altLang="en-US" sz="2000" dirty="0"/>
                    </a:p>
                  </a:txBody>
                  <a:tcPr/>
                </a:tc>
                <a:tc>
                  <a:txBody>
                    <a:bodyPr/>
                    <a:lstStyle/>
                    <a:p>
                      <a:pPr algn="ctr"/>
                      <a:r>
                        <a:rPr lang="zh-CN" altLang="en-US" sz="2000" dirty="0" smtClean="0"/>
                        <a:t>分离要求高</a:t>
                      </a:r>
                      <a:endParaRPr lang="en-US" altLang="zh-CN" sz="2000" dirty="0" smtClean="0"/>
                    </a:p>
                    <a:p>
                      <a:pPr algn="ctr"/>
                      <a:r>
                        <a:rPr lang="zh-CN" altLang="en-US" sz="2000" dirty="0" smtClean="0"/>
                        <a:t>负荷变化大</a:t>
                      </a:r>
                      <a:endParaRPr lang="en-US" altLang="zh-CN" sz="2000" dirty="0" smtClean="0"/>
                    </a:p>
                    <a:p>
                      <a:pPr algn="ctr"/>
                      <a:r>
                        <a:rPr lang="zh-CN" altLang="en-US" sz="2000" dirty="0" smtClean="0"/>
                        <a:t>原油常压分馏塔</a:t>
                      </a:r>
                      <a:endParaRPr lang="zh-CN" altLang="en-US" sz="2000" dirty="0"/>
                    </a:p>
                  </a:txBody>
                  <a:tcPr/>
                </a:tc>
                <a:extLst>
                  <a:ext uri="{0D108BD9-81ED-4DB2-BD59-A6C34878D82A}">
                    <a16:rowId xmlns:a16="http://schemas.microsoft.com/office/drawing/2014/main" val="3771036736"/>
                  </a:ext>
                </a:extLst>
              </a:tr>
              <a:tr h="370840">
                <a:tc>
                  <a:txBody>
                    <a:bodyPr/>
                    <a:lstStyle/>
                    <a:p>
                      <a:pPr algn="ctr"/>
                      <a:r>
                        <a:rPr lang="zh-CN" altLang="en-US" sz="2400" dirty="0" smtClean="0"/>
                        <a:t>筛板</a:t>
                      </a:r>
                      <a:endParaRPr lang="zh-CN" altLang="en-US" sz="2400" dirty="0"/>
                    </a:p>
                  </a:txBody>
                  <a:tcPr anchor="ctr"/>
                </a:tc>
                <a:tc>
                  <a:txBody>
                    <a:bodyPr/>
                    <a:lstStyle/>
                    <a:p>
                      <a:pPr algn="ctr"/>
                      <a:r>
                        <a:rPr lang="zh-CN" altLang="en-US" sz="2400" dirty="0" smtClean="0"/>
                        <a:t>效率较高</a:t>
                      </a:r>
                      <a:endParaRPr lang="en-US" altLang="zh-CN" sz="2400" dirty="0" smtClean="0"/>
                    </a:p>
                    <a:p>
                      <a:pPr algn="ctr"/>
                      <a:r>
                        <a:rPr lang="zh-CN" altLang="en-US" sz="2400" dirty="0" smtClean="0"/>
                        <a:t>成本低</a:t>
                      </a:r>
                      <a:endParaRPr lang="zh-CN" altLang="en-US" sz="2400" dirty="0"/>
                    </a:p>
                  </a:txBody>
                  <a:tcPr/>
                </a:tc>
                <a:tc>
                  <a:txBody>
                    <a:bodyPr/>
                    <a:lstStyle/>
                    <a:p>
                      <a:pPr algn="ctr"/>
                      <a:r>
                        <a:rPr lang="zh-CN" altLang="en-US" sz="2000" dirty="0" smtClean="0"/>
                        <a:t>安装要求水平易堵</a:t>
                      </a:r>
                      <a:endParaRPr lang="en-US" altLang="zh-CN" sz="2000" dirty="0" smtClean="0"/>
                    </a:p>
                    <a:p>
                      <a:pPr algn="ctr"/>
                      <a:r>
                        <a:rPr lang="zh-CN" altLang="en-US" sz="2000" dirty="0" smtClean="0"/>
                        <a:t>操作范围窄</a:t>
                      </a:r>
                      <a:endParaRPr lang="zh-CN" altLang="en-US" sz="2000" dirty="0"/>
                    </a:p>
                  </a:txBody>
                  <a:tcPr/>
                </a:tc>
                <a:tc>
                  <a:txBody>
                    <a:bodyPr/>
                    <a:lstStyle/>
                    <a:p>
                      <a:pPr algn="ctr"/>
                      <a:r>
                        <a:rPr lang="zh-CN" altLang="en-US" sz="2000" dirty="0" smtClean="0"/>
                        <a:t>分离要求高</a:t>
                      </a:r>
                      <a:endParaRPr lang="en-US" altLang="zh-CN" sz="2000" dirty="0" smtClean="0"/>
                    </a:p>
                    <a:p>
                      <a:pPr algn="ctr"/>
                      <a:r>
                        <a:rPr lang="zh-CN" altLang="en-US" sz="2000" dirty="0" smtClean="0"/>
                        <a:t>塔板较多</a:t>
                      </a:r>
                      <a:endParaRPr lang="en-US" altLang="zh-CN" sz="2000" dirty="0" smtClean="0"/>
                    </a:p>
                    <a:p>
                      <a:pPr algn="ctr"/>
                      <a:r>
                        <a:rPr lang="zh-CN" altLang="en-US" sz="2000" dirty="0" smtClean="0"/>
                        <a:t>化工中丙烯塔</a:t>
                      </a:r>
                      <a:endParaRPr lang="zh-CN" altLang="en-US" sz="2000" dirty="0"/>
                    </a:p>
                  </a:txBody>
                  <a:tcPr/>
                </a:tc>
                <a:extLst>
                  <a:ext uri="{0D108BD9-81ED-4DB2-BD59-A6C34878D82A}">
                    <a16:rowId xmlns:a16="http://schemas.microsoft.com/office/drawing/2014/main" val="3715678780"/>
                  </a:ext>
                </a:extLst>
              </a:tr>
              <a:tr h="370840">
                <a:tc>
                  <a:txBody>
                    <a:bodyPr/>
                    <a:lstStyle/>
                    <a:p>
                      <a:pPr algn="ctr"/>
                      <a:r>
                        <a:rPr lang="zh-CN" altLang="en-US" sz="2400" dirty="0" smtClean="0"/>
                        <a:t>舌型塔板</a:t>
                      </a:r>
                      <a:endParaRPr lang="zh-CN" altLang="en-US" sz="2400" dirty="0"/>
                    </a:p>
                  </a:txBody>
                  <a:tcPr anchor="ctr"/>
                </a:tc>
                <a:tc>
                  <a:txBody>
                    <a:bodyPr/>
                    <a:lstStyle/>
                    <a:p>
                      <a:pPr algn="ctr"/>
                      <a:r>
                        <a:rPr lang="zh-CN" altLang="en-US" sz="2400" dirty="0" smtClean="0"/>
                        <a:t>结构简单</a:t>
                      </a:r>
                      <a:endParaRPr lang="en-US" altLang="zh-CN" sz="2400" dirty="0" smtClean="0"/>
                    </a:p>
                    <a:p>
                      <a:pPr algn="ctr"/>
                      <a:r>
                        <a:rPr lang="zh-CN" altLang="en-US" sz="2400" dirty="0" smtClean="0"/>
                        <a:t>生产能力大</a:t>
                      </a:r>
                      <a:endParaRPr lang="zh-CN" altLang="en-US" sz="2400" dirty="0"/>
                    </a:p>
                  </a:txBody>
                  <a:tcPr/>
                </a:tc>
                <a:tc>
                  <a:txBody>
                    <a:bodyPr/>
                    <a:lstStyle/>
                    <a:p>
                      <a:pPr algn="ctr"/>
                      <a:r>
                        <a:rPr lang="zh-CN" altLang="en-US" sz="2000" dirty="0" smtClean="0"/>
                        <a:t>操作范围窄</a:t>
                      </a:r>
                      <a:endParaRPr lang="en-US" altLang="zh-CN" sz="2000" dirty="0" smtClean="0"/>
                    </a:p>
                    <a:p>
                      <a:pPr algn="ctr"/>
                      <a:r>
                        <a:rPr lang="zh-CN" altLang="en-US" sz="2000" dirty="0" smtClean="0"/>
                        <a:t>效率较低</a:t>
                      </a:r>
                      <a:endParaRPr lang="zh-CN" altLang="en-US" sz="2000" dirty="0"/>
                    </a:p>
                  </a:txBody>
                  <a:tcPr/>
                </a:tc>
                <a:tc>
                  <a:txBody>
                    <a:bodyPr/>
                    <a:lstStyle/>
                    <a:p>
                      <a:pPr algn="ctr"/>
                      <a:r>
                        <a:rPr lang="zh-CN" altLang="en-US" sz="2000" dirty="0" smtClean="0"/>
                        <a:t>分离要求较低的</a:t>
                      </a:r>
                      <a:endParaRPr lang="en-US" altLang="zh-CN" sz="2000" dirty="0" smtClean="0"/>
                    </a:p>
                    <a:p>
                      <a:pPr algn="ctr"/>
                      <a:r>
                        <a:rPr lang="zh-CN" altLang="en-US" sz="2000" dirty="0" smtClean="0"/>
                        <a:t>闪蒸塔</a:t>
                      </a:r>
                      <a:endParaRPr lang="zh-CN" altLang="en-US" sz="2000" dirty="0"/>
                    </a:p>
                  </a:txBody>
                  <a:tcPr/>
                </a:tc>
                <a:extLst>
                  <a:ext uri="{0D108BD9-81ED-4DB2-BD59-A6C34878D82A}">
                    <a16:rowId xmlns:a16="http://schemas.microsoft.com/office/drawing/2014/main" val="2450003793"/>
                  </a:ext>
                </a:extLst>
              </a:tr>
              <a:tr h="370840">
                <a:tc>
                  <a:txBody>
                    <a:bodyPr/>
                    <a:lstStyle/>
                    <a:p>
                      <a:pPr algn="ctr"/>
                      <a:r>
                        <a:rPr lang="zh-CN" altLang="en-US" sz="2400" dirty="0" smtClean="0"/>
                        <a:t>斜孔板</a:t>
                      </a:r>
                      <a:endParaRPr lang="zh-CN" altLang="en-US" sz="2400" dirty="0"/>
                    </a:p>
                  </a:txBody>
                  <a:tcPr anchor="ctr"/>
                </a:tc>
                <a:tc>
                  <a:txBody>
                    <a:bodyPr/>
                    <a:lstStyle/>
                    <a:p>
                      <a:pPr algn="ctr"/>
                      <a:r>
                        <a:rPr lang="zh-CN" altLang="en-US" sz="2400" dirty="0" smtClean="0"/>
                        <a:t>生产能力大</a:t>
                      </a:r>
                      <a:endParaRPr lang="en-US" altLang="zh-CN" sz="2400" dirty="0" smtClean="0"/>
                    </a:p>
                    <a:p>
                      <a:pPr algn="ctr"/>
                      <a:r>
                        <a:rPr lang="zh-CN" altLang="en-US" sz="2400" dirty="0" smtClean="0"/>
                        <a:t>效率高</a:t>
                      </a:r>
                      <a:endParaRPr lang="zh-CN" altLang="en-US" sz="2400" dirty="0"/>
                    </a:p>
                  </a:txBody>
                  <a:tcPr/>
                </a:tc>
                <a:tc>
                  <a:txBody>
                    <a:bodyPr/>
                    <a:lstStyle/>
                    <a:p>
                      <a:pPr algn="ctr"/>
                      <a:r>
                        <a:rPr lang="zh-CN" altLang="en-US" sz="2000" dirty="0" smtClean="0"/>
                        <a:t>操作范围比浮阀和泡罩窄</a:t>
                      </a:r>
                      <a:endParaRPr lang="zh-CN" altLang="en-US" sz="2000" dirty="0"/>
                    </a:p>
                  </a:txBody>
                  <a:tcPr/>
                </a:tc>
                <a:tc>
                  <a:txBody>
                    <a:bodyPr/>
                    <a:lstStyle/>
                    <a:p>
                      <a:pPr algn="ctr"/>
                      <a:r>
                        <a:rPr lang="zh-CN" altLang="en-US" sz="2000" dirty="0" smtClean="0"/>
                        <a:t>分离要求高</a:t>
                      </a:r>
                      <a:endParaRPr lang="en-US" altLang="zh-CN" sz="2000" dirty="0" smtClean="0"/>
                    </a:p>
                    <a:p>
                      <a:pPr algn="ctr"/>
                      <a:r>
                        <a:rPr lang="zh-CN" altLang="en-US" sz="2000" dirty="0" smtClean="0"/>
                        <a:t>生产能力大</a:t>
                      </a:r>
                      <a:endParaRPr lang="zh-CN" altLang="en-US" sz="2000" dirty="0"/>
                    </a:p>
                  </a:txBody>
                  <a:tcPr/>
                </a:tc>
                <a:extLst>
                  <a:ext uri="{0D108BD9-81ED-4DB2-BD59-A6C34878D82A}">
                    <a16:rowId xmlns:a16="http://schemas.microsoft.com/office/drawing/2014/main" val="1509017668"/>
                  </a:ext>
                </a:extLst>
              </a:tr>
            </a:tbl>
          </a:graphicData>
        </a:graphic>
      </p:graphicFrame>
    </p:spTree>
    <p:extLst>
      <p:ext uri="{BB962C8B-B14F-4D97-AF65-F5344CB8AC3E}">
        <p14:creationId xmlns:p14="http://schemas.microsoft.com/office/powerpoint/2010/main" val="1246870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3" name="文本框 2"/>
          <p:cNvSpPr txBox="1"/>
          <p:nvPr/>
        </p:nvSpPr>
        <p:spPr>
          <a:xfrm>
            <a:off x="365758" y="796833"/>
            <a:ext cx="11495315" cy="5293757"/>
          </a:xfrm>
          <a:prstGeom prst="rect">
            <a:avLst/>
          </a:prstGeom>
          <a:noFill/>
        </p:spPr>
        <p:txBody>
          <a:bodyPr wrap="square" rtlCol="0">
            <a:spAutoFit/>
          </a:bodyPr>
          <a:lstStyle/>
          <a:p>
            <a:r>
              <a:rPr lang="en-US" altLang="zh-CN" sz="2600" b="1" dirty="0">
                <a:latin typeface="Times New Roman" panose="02020603050405020304" pitchFamily="18" charset="0"/>
                <a:cs typeface="Times New Roman" panose="02020603050405020304" pitchFamily="18" charset="0"/>
              </a:rPr>
              <a:t>6.7.7  </a:t>
            </a:r>
            <a:r>
              <a:rPr lang="zh-CN" altLang="en-US" sz="2600" b="1" dirty="0">
                <a:latin typeface="Times New Roman" panose="02020603050405020304" pitchFamily="18" charset="0"/>
                <a:cs typeface="Times New Roman" panose="02020603050405020304" pitchFamily="18" charset="0"/>
              </a:rPr>
              <a:t>板式塔和填料塔的</a:t>
            </a:r>
            <a:r>
              <a:rPr lang="zh-CN" altLang="en-US" sz="2600" b="1" dirty="0" smtClean="0">
                <a:latin typeface="Times New Roman" panose="02020603050405020304" pitchFamily="18" charset="0"/>
                <a:cs typeface="Times New Roman" panose="02020603050405020304" pitchFamily="18" charset="0"/>
              </a:rPr>
              <a:t>比较</a:t>
            </a:r>
            <a:endParaRPr lang="en-US" altLang="zh-CN" sz="2600" b="1" dirty="0" smtClean="0">
              <a:latin typeface="Times New Roman" panose="02020603050405020304" pitchFamily="18" charset="0"/>
              <a:cs typeface="Times New Roman" panose="02020603050405020304" pitchFamily="18" charset="0"/>
            </a:endParaRPr>
          </a:p>
          <a:p>
            <a:r>
              <a:rPr lang="en-US" altLang="zh-CN" sz="2400" b="1" dirty="0" smtClean="0">
                <a:latin typeface="+mn-ea"/>
                <a:cs typeface="Times New Roman" panose="02020603050405020304" pitchFamily="18" charset="0"/>
              </a:rPr>
              <a:t>1. </a:t>
            </a:r>
            <a:r>
              <a:rPr lang="zh-CN" altLang="en-US" sz="2400" b="1" dirty="0" smtClean="0">
                <a:latin typeface="+mn-ea"/>
                <a:cs typeface="Times New Roman" panose="02020603050405020304" pitchFamily="18" charset="0"/>
              </a:rPr>
              <a:t>板式塔的适用范围</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① </a:t>
            </a:r>
            <a:r>
              <a:rPr lang="zh-CN" altLang="en-US" sz="2400" b="1" dirty="0" smtClean="0">
                <a:latin typeface="+mn-ea"/>
                <a:cs typeface="Times New Roman" panose="02020603050405020304" pitchFamily="18" charset="0"/>
              </a:rPr>
              <a:t>适用于塔径较大的情况</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② </a:t>
            </a:r>
            <a:r>
              <a:rPr lang="zh-CN" altLang="en-US" sz="2400" b="1" dirty="0" smtClean="0">
                <a:latin typeface="+mn-ea"/>
                <a:cs typeface="Times New Roman" panose="02020603050405020304" pitchFamily="18" charset="0"/>
              </a:rPr>
              <a:t>适用于所需传质单元数或理论板较多的情况</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③ </a:t>
            </a:r>
            <a:r>
              <a:rPr lang="zh-CN" altLang="en-US" sz="2400" b="1" dirty="0" smtClean="0">
                <a:latin typeface="+mn-ea"/>
                <a:cs typeface="Times New Roman" panose="02020603050405020304" pitchFamily="18" charset="0"/>
              </a:rPr>
              <a:t>便于热量从塔内移除</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④ </a:t>
            </a:r>
            <a:r>
              <a:rPr lang="zh-CN" altLang="en-US" sz="2400" b="1" dirty="0" smtClean="0">
                <a:latin typeface="+mn-ea"/>
                <a:cs typeface="Times New Roman" panose="02020603050405020304" pitchFamily="18" charset="0"/>
              </a:rPr>
              <a:t>适用于较小的液量</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⑤ </a:t>
            </a:r>
            <a:r>
              <a:rPr lang="zh-CN" altLang="en-US" sz="2400" b="1" dirty="0" smtClean="0">
                <a:latin typeface="+mn-ea"/>
                <a:cs typeface="Times New Roman" panose="02020603050405020304" pitchFamily="18" charset="0"/>
              </a:rPr>
              <a:t>适用于处理有悬浮物的液体</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⑥ </a:t>
            </a:r>
            <a:r>
              <a:rPr lang="zh-CN" altLang="en-US" sz="2400" b="1" dirty="0" smtClean="0">
                <a:latin typeface="+mn-ea"/>
                <a:cs typeface="Times New Roman" panose="02020603050405020304" pitchFamily="18" charset="0"/>
              </a:rPr>
              <a:t>便于测线采出</a:t>
            </a:r>
            <a:endParaRPr lang="en-US" altLang="zh-CN" sz="2400" b="1" dirty="0" smtClean="0">
              <a:latin typeface="+mn-ea"/>
              <a:cs typeface="Times New Roman" panose="02020603050405020304" pitchFamily="18" charset="0"/>
            </a:endParaRPr>
          </a:p>
          <a:p>
            <a:endParaRPr lang="en-US" altLang="zh-CN" sz="2400" b="1" dirty="0">
              <a:latin typeface="+mn-ea"/>
              <a:cs typeface="Times New Roman" panose="02020603050405020304" pitchFamily="18" charset="0"/>
            </a:endParaRPr>
          </a:p>
          <a:p>
            <a:r>
              <a:rPr lang="en-US" altLang="zh-CN" sz="2400" b="1" dirty="0" smtClean="0">
                <a:latin typeface="+mn-ea"/>
                <a:cs typeface="Times New Roman" panose="02020603050405020304" pitchFamily="18" charset="0"/>
              </a:rPr>
              <a:t>2. </a:t>
            </a:r>
            <a:r>
              <a:rPr lang="zh-CN" altLang="en-US" sz="2400" b="1" dirty="0">
                <a:latin typeface="+mn-ea"/>
                <a:cs typeface="Times New Roman" panose="02020603050405020304" pitchFamily="18" charset="0"/>
              </a:rPr>
              <a:t>填料</a:t>
            </a:r>
            <a:r>
              <a:rPr lang="zh-CN" altLang="en-US" sz="2400" b="1" dirty="0" smtClean="0">
                <a:latin typeface="+mn-ea"/>
                <a:cs typeface="Times New Roman" panose="02020603050405020304" pitchFamily="18" charset="0"/>
              </a:rPr>
              <a:t>塔</a:t>
            </a:r>
            <a:r>
              <a:rPr lang="zh-CN" altLang="en-US" sz="2400" b="1" dirty="0">
                <a:latin typeface="+mn-ea"/>
                <a:cs typeface="Times New Roman" panose="02020603050405020304" pitchFamily="18" charset="0"/>
              </a:rPr>
              <a:t>的</a:t>
            </a:r>
            <a:r>
              <a:rPr lang="zh-CN" altLang="en-US" sz="2400" b="1" dirty="0" smtClean="0">
                <a:latin typeface="+mn-ea"/>
                <a:cs typeface="Times New Roman" panose="02020603050405020304" pitchFamily="18" charset="0"/>
              </a:rPr>
              <a:t>适用范围</a:t>
            </a:r>
            <a:endParaRPr lang="en-US" altLang="zh-CN" sz="2400" b="1" dirty="0" smtClean="0">
              <a:latin typeface="+mn-ea"/>
              <a:cs typeface="Times New Roman" panose="02020603050405020304" pitchFamily="18" charset="0"/>
            </a:endParaRPr>
          </a:p>
          <a:p>
            <a:r>
              <a:rPr lang="zh-CN" altLang="zh-CN" sz="2400" b="1" dirty="0">
                <a:latin typeface="+mn-ea"/>
                <a:cs typeface="Times New Roman" panose="02020603050405020304" pitchFamily="18" charset="0"/>
              </a:rPr>
              <a:t>①</a:t>
            </a:r>
            <a:r>
              <a:rPr lang="en-US" altLang="zh-CN" sz="2400" b="1" dirty="0">
                <a:latin typeface="+mn-ea"/>
                <a:cs typeface="Times New Roman" panose="02020603050405020304" pitchFamily="18" charset="0"/>
              </a:rPr>
              <a:t> </a:t>
            </a:r>
            <a:r>
              <a:rPr lang="zh-CN" altLang="en-US" sz="2400" b="1" dirty="0">
                <a:latin typeface="+mn-ea"/>
                <a:cs typeface="Times New Roman" panose="02020603050405020304" pitchFamily="18" charset="0"/>
              </a:rPr>
              <a:t>适用于处理有腐蚀性的物料</a:t>
            </a:r>
            <a:endParaRPr lang="en-US" altLang="zh-CN" sz="2400" b="1" dirty="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② 填料塔压力降较小，适用于真空蒸馏</a:t>
            </a:r>
            <a:endParaRPr lang="en-US" altLang="zh-CN" sz="2400" b="1" dirty="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③ 适用于间歇蒸馏或热敏性物料的蒸馏</a:t>
            </a:r>
            <a:endParaRPr lang="en-US" altLang="zh-CN" sz="2400" b="1" dirty="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④ 适用于处理易发泡的液体</a:t>
            </a:r>
            <a:endParaRPr lang="en-US" altLang="zh-CN" sz="2400" b="1" dirty="0">
              <a:latin typeface="+mn-ea"/>
              <a:cs typeface="Times New Roman" panose="02020603050405020304" pitchFamily="18" charset="0"/>
            </a:endParaRPr>
          </a:p>
        </p:txBody>
      </p:sp>
    </p:spTree>
    <p:extLst>
      <p:ext uri="{BB962C8B-B14F-4D97-AF65-F5344CB8AC3E}">
        <p14:creationId xmlns:p14="http://schemas.microsoft.com/office/powerpoint/2010/main" val="3534379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3" name="文本框 2"/>
          <p:cNvSpPr txBox="1"/>
          <p:nvPr/>
        </p:nvSpPr>
        <p:spPr>
          <a:xfrm>
            <a:off x="322217" y="809897"/>
            <a:ext cx="11547565" cy="3046988"/>
          </a:xfrm>
          <a:prstGeom prst="rect">
            <a:avLst/>
          </a:prstGeom>
          <a:noFill/>
        </p:spPr>
        <p:txBody>
          <a:bodyPr wrap="square" rtlCol="0">
            <a:spAutoFit/>
          </a:bodyPr>
          <a:lstStyle/>
          <a:p>
            <a:r>
              <a:rPr lang="en-US" altLang="zh-CN" sz="2400" b="1" dirty="0" smtClean="0">
                <a:latin typeface="+mn-ea"/>
              </a:rPr>
              <a:t>3. </a:t>
            </a:r>
            <a:r>
              <a:rPr lang="zh-CN" altLang="en-US" sz="2400" b="1" dirty="0" smtClean="0">
                <a:latin typeface="+mn-ea"/>
              </a:rPr>
              <a:t>气液负荷与塔的不正常操作现象的因果关系</a:t>
            </a:r>
            <a:endParaRPr lang="en-US" altLang="zh-CN" sz="2400" b="1" dirty="0" smtClean="0">
              <a:latin typeface="+mn-ea"/>
            </a:endParaRPr>
          </a:p>
          <a:p>
            <a:endParaRPr lang="en-US" altLang="zh-CN" sz="2400" b="1" dirty="0">
              <a:latin typeface="+mn-ea"/>
            </a:endParaRPr>
          </a:p>
          <a:p>
            <a:endParaRPr lang="en-US" altLang="zh-CN" sz="2400" b="1" dirty="0" smtClean="0">
              <a:latin typeface="+mn-ea"/>
            </a:endParaRPr>
          </a:p>
          <a:p>
            <a:endParaRPr lang="en-US" altLang="zh-CN" sz="2400" b="1" dirty="0">
              <a:latin typeface="+mn-ea"/>
            </a:endParaRPr>
          </a:p>
          <a:p>
            <a:endParaRPr lang="en-US" altLang="zh-CN" sz="2400" b="1" dirty="0" smtClean="0">
              <a:latin typeface="+mn-ea"/>
            </a:endParaRPr>
          </a:p>
          <a:p>
            <a:endParaRPr lang="en-US" altLang="zh-CN" sz="2400" b="1" dirty="0">
              <a:latin typeface="+mn-ea"/>
            </a:endParaRPr>
          </a:p>
          <a:p>
            <a:endParaRPr lang="en-US" altLang="zh-CN" sz="2400" b="1" dirty="0" smtClean="0">
              <a:latin typeface="+mn-ea"/>
            </a:endParaRPr>
          </a:p>
          <a:p>
            <a:endParaRPr lang="zh-CN" altLang="en-US" sz="2400" b="1" dirty="0">
              <a:latin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945599356"/>
              </p:ext>
            </p:extLst>
          </p:nvPr>
        </p:nvGraphicFramePr>
        <p:xfrm>
          <a:off x="322216" y="1333620"/>
          <a:ext cx="11547565" cy="4572000"/>
        </p:xfrm>
        <a:graphic>
          <a:graphicData uri="http://schemas.openxmlformats.org/drawingml/2006/table">
            <a:tbl>
              <a:tblPr firstRow="1" bandRow="1">
                <a:tableStyleId>{8A107856-5554-42FB-B03E-39F5DBC370BA}</a:tableStyleId>
              </a:tblPr>
              <a:tblGrid>
                <a:gridCol w="1365907">
                  <a:extLst>
                    <a:ext uri="{9D8B030D-6E8A-4147-A177-3AD203B41FA5}">
                      <a16:colId xmlns:a16="http://schemas.microsoft.com/office/drawing/2014/main" val="4125929788"/>
                    </a:ext>
                  </a:extLst>
                </a:gridCol>
                <a:gridCol w="2433711">
                  <a:extLst>
                    <a:ext uri="{9D8B030D-6E8A-4147-A177-3AD203B41FA5}">
                      <a16:colId xmlns:a16="http://schemas.microsoft.com/office/drawing/2014/main" val="551548202"/>
                    </a:ext>
                  </a:extLst>
                </a:gridCol>
                <a:gridCol w="3390314">
                  <a:extLst>
                    <a:ext uri="{9D8B030D-6E8A-4147-A177-3AD203B41FA5}">
                      <a16:colId xmlns:a16="http://schemas.microsoft.com/office/drawing/2014/main" val="1968681228"/>
                    </a:ext>
                  </a:extLst>
                </a:gridCol>
                <a:gridCol w="1885070">
                  <a:extLst>
                    <a:ext uri="{9D8B030D-6E8A-4147-A177-3AD203B41FA5}">
                      <a16:colId xmlns:a16="http://schemas.microsoft.com/office/drawing/2014/main" val="3263597550"/>
                    </a:ext>
                  </a:extLst>
                </a:gridCol>
                <a:gridCol w="2472563">
                  <a:extLst>
                    <a:ext uri="{9D8B030D-6E8A-4147-A177-3AD203B41FA5}">
                      <a16:colId xmlns:a16="http://schemas.microsoft.com/office/drawing/2014/main" val="2129037666"/>
                    </a:ext>
                  </a:extLst>
                </a:gridCol>
              </a:tblGrid>
              <a:tr h="370840">
                <a:tc rowSpan="2">
                  <a:txBody>
                    <a:bodyPr/>
                    <a:lstStyle/>
                    <a:p>
                      <a:pPr algn="ctr"/>
                      <a:r>
                        <a:rPr lang="zh-CN" altLang="en-US" sz="2200" b="1" dirty="0" smtClean="0"/>
                        <a:t>原因</a:t>
                      </a:r>
                      <a:endParaRPr lang="zh-CN" altLang="en-US" sz="2200" b="1" dirty="0"/>
                    </a:p>
                  </a:txBody>
                  <a:tcPr anchor="ctr"/>
                </a:tc>
                <a:tc gridSpan="2">
                  <a:txBody>
                    <a:bodyPr/>
                    <a:lstStyle/>
                    <a:p>
                      <a:pPr algn="ctr"/>
                      <a:r>
                        <a:rPr lang="zh-CN" altLang="en-US" sz="2200" b="1" dirty="0" smtClean="0"/>
                        <a:t>板式塔</a:t>
                      </a:r>
                      <a:endParaRPr lang="zh-CN" altLang="en-US" sz="2200" b="1" dirty="0"/>
                    </a:p>
                  </a:txBody>
                  <a:tcPr anchor="ctr"/>
                </a:tc>
                <a:tc hMerge="1">
                  <a:txBody>
                    <a:bodyPr/>
                    <a:lstStyle/>
                    <a:p>
                      <a:endParaRPr lang="zh-CN" altLang="en-US" dirty="0"/>
                    </a:p>
                  </a:txBody>
                  <a:tcPr/>
                </a:tc>
                <a:tc gridSpan="2">
                  <a:txBody>
                    <a:bodyPr/>
                    <a:lstStyle/>
                    <a:p>
                      <a:pPr algn="ctr"/>
                      <a:r>
                        <a:rPr lang="zh-CN" altLang="en-US" sz="2200" b="1" dirty="0" smtClean="0"/>
                        <a:t>填料塔</a:t>
                      </a:r>
                      <a:endParaRPr lang="zh-CN" altLang="en-US" sz="2200" b="1" dirty="0"/>
                    </a:p>
                  </a:txBody>
                  <a:tcPr anchor="ctr"/>
                </a:tc>
                <a:tc hMerge="1">
                  <a:txBody>
                    <a:bodyPr/>
                    <a:lstStyle/>
                    <a:p>
                      <a:endParaRPr lang="zh-CN" altLang="en-US" dirty="0"/>
                    </a:p>
                  </a:txBody>
                  <a:tcPr/>
                </a:tc>
                <a:extLst>
                  <a:ext uri="{0D108BD9-81ED-4DB2-BD59-A6C34878D82A}">
                    <a16:rowId xmlns:a16="http://schemas.microsoft.com/office/drawing/2014/main" val="2262671177"/>
                  </a:ext>
                </a:extLst>
              </a:tr>
              <a:tr h="370840">
                <a:tc vMerge="1">
                  <a:txBody>
                    <a:bodyPr/>
                    <a:lstStyle/>
                    <a:p>
                      <a:endParaRPr lang="zh-CN" altLang="en-US" dirty="0"/>
                    </a:p>
                  </a:txBody>
                  <a:tcPr/>
                </a:tc>
                <a:tc>
                  <a:txBody>
                    <a:bodyPr/>
                    <a:lstStyle/>
                    <a:p>
                      <a:pPr algn="ctr"/>
                      <a:r>
                        <a:rPr lang="zh-CN" altLang="en-US" sz="2200" b="1" dirty="0" smtClean="0"/>
                        <a:t>行为</a:t>
                      </a:r>
                      <a:endParaRPr lang="zh-CN" altLang="en-US" sz="2200" b="1" dirty="0"/>
                    </a:p>
                  </a:txBody>
                  <a:tcPr anchor="ctr"/>
                </a:tc>
                <a:tc>
                  <a:txBody>
                    <a:bodyPr/>
                    <a:lstStyle/>
                    <a:p>
                      <a:pPr algn="ctr"/>
                      <a:r>
                        <a:rPr lang="zh-CN" altLang="en-US" sz="2200" b="1" dirty="0" smtClean="0"/>
                        <a:t>结果</a:t>
                      </a:r>
                      <a:endParaRPr lang="zh-CN" altLang="en-US" sz="2200" b="1" dirty="0"/>
                    </a:p>
                  </a:txBody>
                  <a:tcPr anchor="ctr"/>
                </a:tc>
                <a:tc>
                  <a:txBody>
                    <a:bodyPr/>
                    <a:lstStyle/>
                    <a:p>
                      <a:pPr algn="ctr"/>
                      <a:r>
                        <a:rPr lang="zh-CN" altLang="en-US" sz="2200" b="1" dirty="0" smtClean="0"/>
                        <a:t>行为</a:t>
                      </a:r>
                      <a:endParaRPr lang="zh-CN" altLang="en-US" sz="2200" b="1" dirty="0"/>
                    </a:p>
                  </a:txBody>
                  <a:tcPr anchor="ctr"/>
                </a:tc>
                <a:tc>
                  <a:txBody>
                    <a:bodyPr/>
                    <a:lstStyle/>
                    <a:p>
                      <a:pPr algn="ctr"/>
                      <a:r>
                        <a:rPr lang="zh-CN" altLang="en-US" sz="2200" b="1" dirty="0" smtClean="0"/>
                        <a:t>结果</a:t>
                      </a:r>
                      <a:endParaRPr lang="zh-CN" altLang="en-US" sz="2200" b="1" dirty="0"/>
                    </a:p>
                  </a:txBody>
                  <a:tcPr anchor="ctr"/>
                </a:tc>
                <a:extLst>
                  <a:ext uri="{0D108BD9-81ED-4DB2-BD59-A6C34878D82A}">
                    <a16:rowId xmlns:a16="http://schemas.microsoft.com/office/drawing/2014/main" val="2755003562"/>
                  </a:ext>
                </a:extLst>
              </a:tr>
              <a:tr h="370840">
                <a:tc>
                  <a:txBody>
                    <a:bodyPr/>
                    <a:lstStyle/>
                    <a:p>
                      <a:r>
                        <a:rPr lang="zh-CN" altLang="en-US" sz="2200" b="1" kern="1200" dirty="0" smtClean="0">
                          <a:solidFill>
                            <a:schemeClr val="dk1"/>
                          </a:solidFill>
                          <a:latin typeface="+mn-lt"/>
                          <a:ea typeface="+mn-ea"/>
                          <a:cs typeface="+mn-cs"/>
                        </a:rPr>
                        <a:t>液相流量</a:t>
                      </a:r>
                      <a:endParaRPr lang="en-US" altLang="zh-CN" sz="2200" b="1" kern="1200" dirty="0" smtClean="0">
                        <a:solidFill>
                          <a:schemeClr val="dk1"/>
                        </a:solidFill>
                        <a:latin typeface="+mn-lt"/>
                        <a:ea typeface="+mn-ea"/>
                        <a:cs typeface="+mn-cs"/>
                      </a:endParaRPr>
                    </a:p>
                    <a:p>
                      <a:r>
                        <a:rPr lang="zh-CN" altLang="en-US" sz="2200" b="1" kern="1200" dirty="0" smtClean="0">
                          <a:solidFill>
                            <a:schemeClr val="dk1"/>
                          </a:solidFill>
                          <a:latin typeface="+mn-lt"/>
                          <a:ea typeface="+mn-ea"/>
                          <a:cs typeface="+mn-cs"/>
                        </a:rPr>
                        <a:t>过小</a:t>
                      </a:r>
                      <a:endParaRPr lang="zh-CN" altLang="en-US" sz="2200" b="1" kern="1200" dirty="0">
                        <a:solidFill>
                          <a:schemeClr val="dk1"/>
                        </a:solidFill>
                        <a:latin typeface="+mn-lt"/>
                        <a:ea typeface="+mn-ea"/>
                        <a:cs typeface="+mn-cs"/>
                      </a:endParaRPr>
                    </a:p>
                  </a:txBody>
                  <a:tcPr anchor="ctr"/>
                </a:tc>
                <a:tc>
                  <a:txBody>
                    <a:bodyPr/>
                    <a:lstStyle/>
                    <a:p>
                      <a:r>
                        <a:rPr lang="zh-CN" altLang="en-US" sz="2200" b="1" dirty="0" smtClean="0"/>
                        <a:t>板上液流分布不均匀</a:t>
                      </a:r>
                      <a:endParaRPr lang="zh-CN" altLang="en-US" sz="2200" b="1" dirty="0"/>
                    </a:p>
                  </a:txBody>
                  <a:tcPr anchor="ctr"/>
                </a:tc>
                <a:tc>
                  <a:txBody>
                    <a:bodyPr/>
                    <a:lstStyle/>
                    <a:p>
                      <a:r>
                        <a:rPr lang="zh-CN" altLang="en-US" sz="2200" b="1" dirty="0" smtClean="0"/>
                        <a:t>严重时板上出现死区，传质效果变差</a:t>
                      </a:r>
                      <a:endParaRPr lang="zh-CN" altLang="en-US" sz="2200" b="1" dirty="0"/>
                    </a:p>
                  </a:txBody>
                  <a:tcPr anchor="ctr"/>
                </a:tc>
                <a:tc>
                  <a:txBody>
                    <a:bodyPr/>
                    <a:lstStyle/>
                    <a:p>
                      <a:r>
                        <a:rPr lang="zh-CN" altLang="en-US" sz="2200" b="1" dirty="0" smtClean="0"/>
                        <a:t>填料不能被充分润湿</a:t>
                      </a:r>
                      <a:endParaRPr lang="zh-CN" altLang="en-US" sz="2200" b="1" dirty="0"/>
                    </a:p>
                  </a:txBody>
                  <a:tcPr anchor="ctr"/>
                </a:tc>
                <a:tc>
                  <a:txBody>
                    <a:bodyPr/>
                    <a:lstStyle/>
                    <a:p>
                      <a:r>
                        <a:rPr lang="zh-CN" altLang="en-US" sz="2200" b="1" dirty="0" smtClean="0"/>
                        <a:t>两相接触面积大大减小，传质效果差</a:t>
                      </a:r>
                      <a:endParaRPr lang="zh-CN" altLang="en-US" sz="2200" b="1" dirty="0"/>
                    </a:p>
                  </a:txBody>
                  <a:tcPr anchor="ctr"/>
                </a:tc>
                <a:extLst>
                  <a:ext uri="{0D108BD9-81ED-4DB2-BD59-A6C34878D82A}">
                    <a16:rowId xmlns:a16="http://schemas.microsoft.com/office/drawing/2014/main" val="3862864508"/>
                  </a:ext>
                </a:extLst>
              </a:tr>
              <a:tr h="370840">
                <a:tc>
                  <a:txBody>
                    <a:bodyPr/>
                    <a:lstStyle/>
                    <a:p>
                      <a:r>
                        <a:rPr lang="zh-CN" altLang="en-US" sz="2200" b="1" kern="1200" dirty="0" smtClean="0">
                          <a:solidFill>
                            <a:schemeClr val="dk1"/>
                          </a:solidFill>
                          <a:latin typeface="+mn-lt"/>
                          <a:ea typeface="+mn-ea"/>
                          <a:cs typeface="+mn-cs"/>
                        </a:rPr>
                        <a:t>气相流量</a:t>
                      </a:r>
                      <a:endParaRPr lang="en-US" altLang="zh-CN" sz="2200" b="1" kern="1200" dirty="0" smtClean="0">
                        <a:solidFill>
                          <a:schemeClr val="dk1"/>
                        </a:solidFill>
                        <a:latin typeface="+mn-lt"/>
                        <a:ea typeface="+mn-ea"/>
                        <a:cs typeface="+mn-cs"/>
                      </a:endParaRPr>
                    </a:p>
                    <a:p>
                      <a:r>
                        <a:rPr lang="zh-CN" altLang="en-US" sz="2200" b="1" kern="1200" dirty="0" smtClean="0">
                          <a:solidFill>
                            <a:schemeClr val="dk1"/>
                          </a:solidFill>
                          <a:latin typeface="+mn-lt"/>
                          <a:ea typeface="+mn-ea"/>
                          <a:cs typeface="+mn-cs"/>
                        </a:rPr>
                        <a:t>过小</a:t>
                      </a:r>
                      <a:endParaRPr lang="zh-CN" altLang="en-US" sz="2200" b="1" kern="1200" dirty="0">
                        <a:solidFill>
                          <a:schemeClr val="dk1"/>
                        </a:solidFill>
                        <a:latin typeface="+mn-lt"/>
                        <a:ea typeface="+mn-ea"/>
                        <a:cs typeface="+mn-cs"/>
                      </a:endParaRPr>
                    </a:p>
                  </a:txBody>
                  <a:tcPr anchor="ctr"/>
                </a:tc>
                <a:tc>
                  <a:txBody>
                    <a:bodyPr/>
                    <a:lstStyle/>
                    <a:p>
                      <a:r>
                        <a:rPr lang="zh-CN" altLang="en-US" sz="2200" b="1" dirty="0" smtClean="0"/>
                        <a:t>严重漏液；板上两相为鼓泡接触状态</a:t>
                      </a:r>
                      <a:endParaRPr lang="zh-CN" altLang="en-US" sz="2200" b="1" dirty="0"/>
                    </a:p>
                  </a:txBody>
                  <a:tcPr anchor="ctr"/>
                </a:tc>
                <a:tc>
                  <a:txBody>
                    <a:bodyPr/>
                    <a:lstStyle/>
                    <a:p>
                      <a:r>
                        <a:rPr lang="zh-CN" altLang="en-US" sz="2200" b="1" dirty="0" smtClean="0"/>
                        <a:t>两相接触不充分，传质效果差</a:t>
                      </a:r>
                      <a:endParaRPr lang="zh-CN" altLang="en-US" sz="2200" b="1" dirty="0"/>
                    </a:p>
                  </a:txBody>
                  <a:tcPr anchor="ctr"/>
                </a:tc>
                <a:tc>
                  <a:txBody>
                    <a:bodyPr/>
                    <a:lstStyle/>
                    <a:p>
                      <a:r>
                        <a:rPr lang="zh-CN" altLang="en-US" sz="2200" b="1" dirty="0" smtClean="0"/>
                        <a:t>气液交互作用不明显，持液量小</a:t>
                      </a:r>
                      <a:endParaRPr lang="zh-CN" altLang="en-US" sz="2200" b="1" dirty="0"/>
                    </a:p>
                  </a:txBody>
                  <a:tcPr anchor="ctr"/>
                </a:tc>
                <a:tc>
                  <a:txBody>
                    <a:bodyPr/>
                    <a:lstStyle/>
                    <a:p>
                      <a:r>
                        <a:rPr lang="zh-CN" altLang="en-US" sz="2200" b="1" dirty="0" smtClean="0"/>
                        <a:t>两相接触面积过小，传质效果差</a:t>
                      </a:r>
                      <a:endParaRPr lang="zh-CN" altLang="en-US" sz="2200" b="1" dirty="0"/>
                    </a:p>
                  </a:txBody>
                  <a:tcPr anchor="ctr"/>
                </a:tc>
                <a:extLst>
                  <a:ext uri="{0D108BD9-81ED-4DB2-BD59-A6C34878D82A}">
                    <a16:rowId xmlns:a16="http://schemas.microsoft.com/office/drawing/2014/main" val="1821212383"/>
                  </a:ext>
                </a:extLst>
              </a:tr>
              <a:tr h="370840">
                <a:tc>
                  <a:txBody>
                    <a:bodyPr/>
                    <a:lstStyle/>
                    <a:p>
                      <a:r>
                        <a:rPr lang="zh-CN" altLang="en-US" sz="2200" b="1" kern="1200" dirty="0" smtClean="0">
                          <a:solidFill>
                            <a:schemeClr val="dk1"/>
                          </a:solidFill>
                          <a:latin typeface="+mn-lt"/>
                          <a:ea typeface="+mn-ea"/>
                          <a:cs typeface="+mn-cs"/>
                        </a:rPr>
                        <a:t>液相流量</a:t>
                      </a:r>
                      <a:endParaRPr lang="en-US" altLang="zh-CN" sz="2200" b="1" kern="1200" dirty="0" smtClean="0">
                        <a:solidFill>
                          <a:schemeClr val="dk1"/>
                        </a:solidFill>
                        <a:latin typeface="+mn-lt"/>
                        <a:ea typeface="+mn-ea"/>
                        <a:cs typeface="+mn-cs"/>
                      </a:endParaRPr>
                    </a:p>
                    <a:p>
                      <a:r>
                        <a:rPr lang="zh-CN" altLang="en-US" sz="2200" b="1" kern="1200" dirty="0" smtClean="0">
                          <a:solidFill>
                            <a:schemeClr val="dk1"/>
                          </a:solidFill>
                          <a:latin typeface="+mn-lt"/>
                          <a:ea typeface="+mn-ea"/>
                          <a:cs typeface="+mn-cs"/>
                        </a:rPr>
                        <a:t>过大</a:t>
                      </a:r>
                      <a:endParaRPr lang="zh-CN" altLang="en-US" sz="2200" b="1" kern="1200" dirty="0">
                        <a:solidFill>
                          <a:schemeClr val="dk1"/>
                        </a:solidFill>
                        <a:latin typeface="+mn-lt"/>
                        <a:ea typeface="+mn-ea"/>
                        <a:cs typeface="+mn-cs"/>
                      </a:endParaRPr>
                    </a:p>
                  </a:txBody>
                  <a:tcPr anchor="ctr"/>
                </a:tc>
                <a:tc>
                  <a:txBody>
                    <a:bodyPr/>
                    <a:lstStyle/>
                    <a:p>
                      <a:r>
                        <a:rPr lang="zh-CN" altLang="en-US" sz="2200" b="1" dirty="0" smtClean="0"/>
                        <a:t>板上液层过厚，板上液面落差过大，液相停留时间短</a:t>
                      </a:r>
                      <a:endParaRPr lang="zh-CN" altLang="en-US" sz="2200" b="1" dirty="0"/>
                    </a:p>
                  </a:txBody>
                  <a:tcPr anchor="ctr"/>
                </a:tc>
                <a:tc>
                  <a:txBody>
                    <a:bodyPr/>
                    <a:lstStyle/>
                    <a:p>
                      <a:r>
                        <a:rPr lang="zh-CN" altLang="en-US" sz="2200" b="1" dirty="0" smtClean="0"/>
                        <a:t>过量雾沫夹带；气体沿塔板不均匀分布；气泡夹带严重，塔压降过大，液泛</a:t>
                      </a:r>
                      <a:endParaRPr lang="zh-CN" altLang="en-US" sz="2200" b="1" dirty="0"/>
                    </a:p>
                  </a:txBody>
                  <a:tcPr anchor="ctr"/>
                </a:tc>
                <a:tc>
                  <a:txBody>
                    <a:bodyPr/>
                    <a:lstStyle/>
                    <a:p>
                      <a:r>
                        <a:rPr lang="zh-CN" altLang="en-US" sz="2200" b="1" dirty="0" smtClean="0"/>
                        <a:t>填料层持液量过大</a:t>
                      </a:r>
                      <a:endParaRPr lang="zh-CN" altLang="en-US" sz="2200" b="1" dirty="0"/>
                    </a:p>
                  </a:txBody>
                  <a:tcPr anchor="ctr"/>
                </a:tc>
                <a:tc>
                  <a:txBody>
                    <a:bodyPr/>
                    <a:lstStyle/>
                    <a:p>
                      <a:r>
                        <a:rPr lang="zh-CN" altLang="en-US" sz="2200" b="1" dirty="0" smtClean="0"/>
                        <a:t>塔压降过大，液泛</a:t>
                      </a:r>
                      <a:endParaRPr lang="zh-CN" altLang="en-US" sz="2200" b="1" dirty="0"/>
                    </a:p>
                  </a:txBody>
                  <a:tcPr anchor="ctr"/>
                </a:tc>
                <a:extLst>
                  <a:ext uri="{0D108BD9-81ED-4DB2-BD59-A6C34878D82A}">
                    <a16:rowId xmlns:a16="http://schemas.microsoft.com/office/drawing/2014/main" val="2510482489"/>
                  </a:ext>
                </a:extLst>
              </a:tr>
              <a:tr h="370840">
                <a:tc>
                  <a:txBody>
                    <a:bodyPr/>
                    <a:lstStyle/>
                    <a:p>
                      <a:r>
                        <a:rPr lang="zh-CN" altLang="en-US" sz="2200" b="1" kern="1200" dirty="0" smtClean="0">
                          <a:solidFill>
                            <a:schemeClr val="dk1"/>
                          </a:solidFill>
                          <a:latin typeface="+mn-lt"/>
                          <a:ea typeface="+mn-ea"/>
                          <a:cs typeface="+mn-cs"/>
                        </a:rPr>
                        <a:t>气相流量</a:t>
                      </a:r>
                      <a:endParaRPr lang="en-US" altLang="zh-CN" sz="2200" b="1" kern="1200" dirty="0" smtClean="0">
                        <a:solidFill>
                          <a:schemeClr val="dk1"/>
                        </a:solidFill>
                        <a:latin typeface="+mn-lt"/>
                        <a:ea typeface="+mn-ea"/>
                        <a:cs typeface="+mn-cs"/>
                      </a:endParaRPr>
                    </a:p>
                    <a:p>
                      <a:r>
                        <a:rPr lang="zh-CN" altLang="en-US" sz="2200" b="1" kern="1200" dirty="0" smtClean="0">
                          <a:solidFill>
                            <a:schemeClr val="dk1"/>
                          </a:solidFill>
                          <a:latin typeface="+mn-lt"/>
                          <a:ea typeface="+mn-ea"/>
                          <a:cs typeface="+mn-cs"/>
                        </a:rPr>
                        <a:t>过大</a:t>
                      </a:r>
                      <a:endParaRPr lang="zh-CN" altLang="en-US" sz="2200" b="1" kern="1200" dirty="0">
                        <a:solidFill>
                          <a:schemeClr val="dk1"/>
                        </a:solidFill>
                        <a:latin typeface="+mn-lt"/>
                        <a:ea typeface="+mn-ea"/>
                        <a:cs typeface="+mn-cs"/>
                      </a:endParaRPr>
                    </a:p>
                  </a:txBody>
                  <a:tcPr anchor="ctr"/>
                </a:tc>
                <a:tc>
                  <a:txBody>
                    <a:bodyPr/>
                    <a:lstStyle/>
                    <a:p>
                      <a:endParaRPr lang="zh-CN" altLang="en-US" sz="2200" b="1"/>
                    </a:p>
                  </a:txBody>
                  <a:tcPr anchor="ctr"/>
                </a:tc>
                <a:tc>
                  <a:txBody>
                    <a:bodyPr/>
                    <a:lstStyle/>
                    <a:p>
                      <a:r>
                        <a:rPr lang="zh-CN" altLang="en-US" sz="2200" b="1" dirty="0" smtClean="0"/>
                        <a:t>过量雾沫夹带，塔压降过大，液泛</a:t>
                      </a:r>
                      <a:endParaRPr lang="zh-CN" altLang="en-US" sz="2200" b="1" dirty="0"/>
                    </a:p>
                  </a:txBody>
                  <a:tcPr anchor="ctr"/>
                </a:tc>
                <a:tc>
                  <a:txBody>
                    <a:bodyPr/>
                    <a:lstStyle/>
                    <a:p>
                      <a:r>
                        <a:rPr lang="zh-CN" altLang="en-US" sz="2200" b="1" dirty="0" smtClean="0"/>
                        <a:t>气液交互作用过强</a:t>
                      </a:r>
                      <a:endParaRPr lang="zh-CN" altLang="en-US" sz="2200" b="1" dirty="0"/>
                    </a:p>
                  </a:txBody>
                  <a:tcPr anchor="ctr"/>
                </a:tc>
                <a:tc>
                  <a:txBody>
                    <a:bodyPr/>
                    <a:lstStyle/>
                    <a:p>
                      <a:r>
                        <a:rPr lang="zh-CN" altLang="en-US" sz="2200" b="1" dirty="0" smtClean="0"/>
                        <a:t>液泛</a:t>
                      </a:r>
                      <a:endParaRPr lang="zh-CN" altLang="en-US" sz="2200" b="1" dirty="0"/>
                    </a:p>
                  </a:txBody>
                  <a:tcPr anchor="ctr"/>
                </a:tc>
                <a:extLst>
                  <a:ext uri="{0D108BD9-81ED-4DB2-BD59-A6C34878D82A}">
                    <a16:rowId xmlns:a16="http://schemas.microsoft.com/office/drawing/2014/main" val="1824824846"/>
                  </a:ext>
                </a:extLst>
              </a:tr>
            </a:tbl>
          </a:graphicData>
        </a:graphic>
      </p:graphicFrame>
    </p:spTree>
    <p:extLst>
      <p:ext uri="{BB962C8B-B14F-4D97-AF65-F5344CB8AC3E}">
        <p14:creationId xmlns:p14="http://schemas.microsoft.com/office/powerpoint/2010/main" val="4210457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mc:AlternateContent xmlns:mc="http://schemas.openxmlformats.org/markup-compatibility/2006" xmlns:a14="http://schemas.microsoft.com/office/drawing/2010/main">
        <mc:Choice Requires="a14">
          <p:sp>
            <p:nvSpPr>
              <p:cNvPr id="2" name="文本框 1"/>
              <p:cNvSpPr txBox="1"/>
              <p:nvPr/>
            </p:nvSpPr>
            <p:spPr>
              <a:xfrm>
                <a:off x="361404" y="828895"/>
                <a:ext cx="11495315" cy="3416320"/>
              </a:xfrm>
              <a:prstGeom prst="rect">
                <a:avLst/>
              </a:prstGeom>
              <a:noFill/>
            </p:spPr>
            <p:txBody>
              <a:bodyPr wrap="square" rtlCol="0">
                <a:spAutoFit/>
              </a:bodyPr>
              <a:lstStyle/>
              <a:p>
                <a:r>
                  <a:rPr lang="zh-CN" altLang="en-US" sz="2400" b="1" dirty="0" smtClean="0">
                    <a:latin typeface="+mn-ea"/>
                    <a:cs typeface="Times New Roman" panose="02020603050405020304" pitchFamily="18" charset="0"/>
                  </a:rPr>
                  <a:t>思考题：</a:t>
                </a:r>
                <a:endParaRPr lang="en-US" altLang="zh-CN" sz="2400" b="1" dirty="0" smtClean="0">
                  <a:latin typeface="+mn-ea"/>
                  <a:cs typeface="Times New Roman" panose="02020603050405020304" pitchFamily="18" charset="0"/>
                </a:endParaRPr>
              </a:p>
              <a:p>
                <a:r>
                  <a:rPr lang="en-US" altLang="zh-CN" sz="2400" b="1" dirty="0">
                    <a:latin typeface="+mn-ea"/>
                    <a:cs typeface="Times New Roman" panose="02020603050405020304" pitchFamily="18" charset="0"/>
                  </a:rPr>
                  <a:t> </a:t>
                </a:r>
                <a:r>
                  <a:rPr lang="en-US" altLang="zh-CN" sz="2400" b="1" dirty="0" smtClean="0">
                    <a:latin typeface="+mn-ea"/>
                    <a:cs typeface="Times New Roman" panose="02020603050405020304" pitchFamily="18" charset="0"/>
                  </a:rPr>
                  <a:t>    </a:t>
                </a:r>
              </a:p>
              <a:p>
                <a:r>
                  <a:rPr lang="en-US" altLang="zh-CN" sz="2400" b="1" dirty="0">
                    <a:latin typeface="+mn-ea"/>
                    <a:cs typeface="Times New Roman" panose="02020603050405020304" pitchFamily="18" charset="0"/>
                  </a:rPr>
                  <a:t> </a:t>
                </a:r>
                <a:r>
                  <a:rPr lang="en-US" altLang="zh-CN" sz="2400" b="1" dirty="0" smtClean="0">
                    <a:latin typeface="+mn-ea"/>
                    <a:cs typeface="Times New Roman" panose="02020603050405020304" pitchFamily="18" charset="0"/>
                  </a:rPr>
                  <a:t>    </a:t>
                </a:r>
                <a:r>
                  <a:rPr lang="zh-CN" altLang="en-US" sz="2400" b="1" dirty="0" smtClean="0">
                    <a:latin typeface="+mn-ea"/>
                    <a:cs typeface="Times New Roman" panose="02020603050405020304" pitchFamily="18" charset="0"/>
                  </a:rPr>
                  <a:t>精馏塔中第</a:t>
                </a:r>
                <a14:m>
                  <m:oMath xmlns:m="http://schemas.openxmlformats.org/officeDocument/2006/math">
                    <m:r>
                      <a:rPr lang="en-US" altLang="zh-CN" sz="2400" b="1" i="1" smtClean="0">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r>
                      <a:rPr lang="zh-CN" altLang="en-US"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𝒏</m:t>
                    </m:r>
                    <m:r>
                      <a:rPr lang="zh-CN" altLang="en-US"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oMath>
                </a14:m>
                <a:r>
                  <a:rPr lang="zh-CN" altLang="en-US" sz="2400" b="1" dirty="0" smtClean="0">
                    <a:latin typeface="+mn-ea"/>
                    <a:cs typeface="Times New Roman" panose="02020603050405020304" pitchFamily="18" charset="0"/>
                  </a:rPr>
                  <a:t>块实际板的板效率均小于</a:t>
                </a:r>
                <a:r>
                  <a:rPr lang="en-US" altLang="zh-CN" sz="2400" b="1" dirty="0" smtClean="0">
                    <a:latin typeface="+mn-ea"/>
                    <a:cs typeface="Times New Roman" panose="02020603050405020304" pitchFamily="18" charset="0"/>
                  </a:rPr>
                  <a:t>1</a:t>
                </a:r>
                <a:r>
                  <a:rPr lang="zh-CN" altLang="en-US" sz="2400" b="1" dirty="0" smtClean="0">
                    <a:latin typeface="+mn-ea"/>
                    <a:cs typeface="Times New Roman" panose="02020603050405020304" pitchFamily="18" charset="0"/>
                  </a:rPr>
                  <a:t>，与</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𝒚</m:t>
                        </m:r>
                      </m:e>
                      <m:sub>
                        <m:r>
                          <a:rPr lang="en-US" altLang="zh-CN" sz="2400" b="1" i="1" smtClean="0">
                            <a:latin typeface="Cambria Math" panose="02040503050406030204" pitchFamily="18" charset="0"/>
                            <a:cs typeface="Times New Roman" panose="02020603050405020304" pitchFamily="18" charset="0"/>
                          </a:rPr>
                          <m:t>𝒏</m:t>
                        </m:r>
                      </m:sub>
                    </m:sSub>
                  </m:oMath>
                </a14:m>
                <a:r>
                  <a:rPr lang="zh-CN" altLang="en-US" sz="2400" b="1" dirty="0" smtClean="0">
                    <a:latin typeface="+mn-ea"/>
                    <a:cs typeface="Times New Roman" panose="02020603050405020304" pitchFamily="18" charset="0"/>
                  </a:rPr>
                  <a:t>相平衡的液相浓度</a:t>
                </a:r>
                <a14:m>
                  <m:oMath xmlns:m="http://schemas.openxmlformats.org/officeDocument/2006/math">
                    <m:sSubSup>
                      <m:sSubSupPr>
                        <m:ctrlPr>
                          <a:rPr lang="en-US" altLang="zh-CN" sz="2400" b="1" i="1" smtClean="0">
                            <a:latin typeface="Cambria Math" panose="02040503050406030204" pitchFamily="18" charset="0"/>
                            <a:cs typeface="Times New Roman" panose="02020603050405020304" pitchFamily="18" charset="0"/>
                          </a:rPr>
                        </m:ctrlPr>
                      </m:sSubSup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smtClean="0">
                            <a:latin typeface="Cambria Math" panose="02040503050406030204" pitchFamily="18" charset="0"/>
                            <a:cs typeface="Times New Roman" panose="02020603050405020304" pitchFamily="18" charset="0"/>
                          </a:rPr>
                          <m:t>𝒏</m:t>
                        </m:r>
                      </m:sub>
                      <m:sup>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en-US" altLang="zh-CN" sz="2400" b="1" dirty="0" smtClean="0">
                    <a:latin typeface="+mn-ea"/>
                    <a:cs typeface="Times New Roman" panose="02020603050405020304" pitchFamily="18" charset="0"/>
                  </a:rPr>
                  <a:t>,</a:t>
                </a:r>
                <a:r>
                  <a:rPr lang="zh-CN" altLang="en-US" sz="2400" b="1" dirty="0" smtClean="0">
                    <a:latin typeface="+mn-ea"/>
                    <a:cs typeface="Times New Roman" panose="02020603050405020304" pitchFamily="18" charset="0"/>
                  </a:rPr>
                  <a:t>则</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smtClean="0">
                            <a:latin typeface="Cambria Math" panose="02040503050406030204" pitchFamily="18" charset="0"/>
                            <a:cs typeface="Times New Roman" panose="02020603050405020304" pitchFamily="18" charset="0"/>
                          </a:rPr>
                          <m:t>𝒏</m:t>
                        </m:r>
                      </m:sub>
                    </m:sSub>
                    <m:r>
                      <a:rPr lang="en-US" altLang="zh-CN" sz="2400" b="1" i="1" smtClean="0">
                        <a:latin typeface="Cambria Math" panose="02040503050406030204" pitchFamily="18" charset="0"/>
                        <a:cs typeface="Times New Roman" panose="02020603050405020304" pitchFamily="18" charset="0"/>
                      </a:rPr>
                      <m:t>_______</m:t>
                    </m:r>
                    <m:sSubSup>
                      <m:sSubSupPr>
                        <m:ctrlPr>
                          <a:rPr lang="en-US" altLang="zh-CN" sz="2400" b="1" i="1" smtClean="0">
                            <a:latin typeface="Cambria Math" panose="02040503050406030204" pitchFamily="18" charset="0"/>
                            <a:cs typeface="Times New Roman" panose="02020603050405020304" pitchFamily="18" charset="0"/>
                          </a:rPr>
                        </m:ctrlPr>
                      </m:sSubSup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smtClean="0">
                            <a:latin typeface="Cambria Math" panose="02040503050406030204" pitchFamily="18" charset="0"/>
                            <a:cs typeface="Times New Roman" panose="02020603050405020304" pitchFamily="18" charset="0"/>
                          </a:rPr>
                          <m:t>𝒏</m:t>
                        </m:r>
                      </m:sub>
                      <m:sup>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en-US" altLang="zh-CN" sz="2400" b="1" dirty="0" smtClean="0">
                    <a:latin typeface="+mn-ea"/>
                    <a:cs typeface="Times New Roman" panose="02020603050405020304" pitchFamily="18" charset="0"/>
                  </a:rPr>
                  <a:t>(</a:t>
                </a:r>
                <a:r>
                  <a:rPr lang="zh-CN" altLang="en-US" sz="2400" b="1" dirty="0" smtClean="0">
                    <a:latin typeface="+mn-ea"/>
                    <a:cs typeface="Times New Roman" panose="02020603050405020304" pitchFamily="18" charset="0"/>
                  </a:rPr>
                  <a:t>大于</a:t>
                </a:r>
                <a:r>
                  <a:rPr lang="en-US" altLang="zh-CN" sz="2400" b="1" dirty="0" smtClean="0">
                    <a:latin typeface="+mn-ea"/>
                    <a:cs typeface="Times New Roman" panose="02020603050405020304" pitchFamily="18" charset="0"/>
                  </a:rPr>
                  <a:t>)</a:t>
                </a:r>
                <a:r>
                  <a:rPr lang="zh-CN" altLang="en-US" sz="2400" b="1" dirty="0">
                    <a:latin typeface="+mn-ea"/>
                    <a:cs typeface="Times New Roman" panose="02020603050405020304" pitchFamily="18" charset="0"/>
                  </a:rPr>
                  <a:t> ；与</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𝒙</m:t>
                        </m:r>
                      </m:e>
                      <m:sub>
                        <m:r>
                          <a:rPr lang="en-US" altLang="zh-CN" sz="2400" b="1" i="1" smtClean="0">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sub>
                    </m:sSub>
                  </m:oMath>
                </a14:m>
                <a:r>
                  <a:rPr lang="zh-CN" altLang="en-US" sz="2400" b="1" dirty="0" smtClean="0">
                    <a:latin typeface="+mn-ea"/>
                    <a:cs typeface="Times New Roman" panose="02020603050405020304" pitchFamily="18" charset="0"/>
                  </a:rPr>
                  <a:t>相平衡的汽相浓度</a:t>
                </a:r>
                <a14:m>
                  <m:oMath xmlns:m="http://schemas.openxmlformats.org/officeDocument/2006/math">
                    <m:sSubSup>
                      <m:sSubSupPr>
                        <m:ctrlPr>
                          <a:rPr lang="en-US" altLang="zh-CN" sz="2400" b="1" i="1" smtClean="0">
                            <a:latin typeface="Cambria Math" panose="02040503050406030204" pitchFamily="18" charset="0"/>
                            <a:cs typeface="Times New Roman" panose="02020603050405020304" pitchFamily="18" charset="0"/>
                          </a:rPr>
                        </m:ctrlPr>
                      </m:sSubSupPr>
                      <m:e>
                        <m:r>
                          <a:rPr lang="en-US" altLang="zh-CN" sz="2400" b="1" i="1" smtClean="0">
                            <a:latin typeface="Cambria Math" panose="02040503050406030204" pitchFamily="18" charset="0"/>
                            <a:cs typeface="Times New Roman" panose="02020603050405020304" pitchFamily="18" charset="0"/>
                          </a:rPr>
                          <m:t>𝒚</m:t>
                        </m:r>
                      </m:e>
                      <m:sub>
                        <m:r>
                          <a:rPr lang="en-US" altLang="zh-CN" sz="2400" b="1" i="1" smtClean="0">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sub>
                      <m:sup>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en-US" altLang="zh-CN" sz="2400" b="1" dirty="0" smtClean="0">
                    <a:latin typeface="+mn-ea"/>
                    <a:cs typeface="Times New Roman" panose="02020603050405020304" pitchFamily="18" charset="0"/>
                  </a:rPr>
                  <a:t>,</a:t>
                </a:r>
                <a:r>
                  <a:rPr lang="zh-CN" altLang="en-US" sz="2400" b="1" dirty="0" smtClean="0">
                    <a:latin typeface="+mn-ea"/>
                    <a:cs typeface="Times New Roman" panose="02020603050405020304" pitchFamily="18" charset="0"/>
                  </a:rPr>
                  <a:t>则</a:t>
                </a: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𝒚</m:t>
                        </m:r>
                      </m:e>
                      <m:sub>
                        <m:r>
                          <a:rPr lang="en-US" altLang="zh-CN" sz="2400" b="1" i="1" smtClean="0">
                            <a:latin typeface="Cambria Math" panose="02040503050406030204" pitchFamily="18" charset="0"/>
                            <a:cs typeface="Times New Roman" panose="02020603050405020304" pitchFamily="18" charset="0"/>
                          </a:rPr>
                          <m:t>𝒏</m:t>
                        </m:r>
                      </m:sub>
                    </m:sSub>
                    <m:r>
                      <a:rPr lang="en-US" altLang="zh-CN" sz="2400" b="1" i="1" smtClean="0">
                        <a:latin typeface="Cambria Math" panose="02040503050406030204" pitchFamily="18" charset="0"/>
                        <a:cs typeface="Times New Roman" panose="02020603050405020304" pitchFamily="18" charset="0"/>
                      </a:rPr>
                      <m:t>_________</m:t>
                    </m:r>
                    <m:sSubSup>
                      <m:sSubSupPr>
                        <m:ctrlPr>
                          <a:rPr lang="en-US" altLang="zh-CN" sz="2400" b="1" i="1" smtClean="0">
                            <a:latin typeface="Cambria Math" panose="02040503050406030204" pitchFamily="18" charset="0"/>
                            <a:cs typeface="Times New Roman" panose="02020603050405020304" pitchFamily="18" charset="0"/>
                          </a:rPr>
                        </m:ctrlPr>
                      </m:sSubSupPr>
                      <m:e>
                        <m:r>
                          <a:rPr lang="en-US" altLang="zh-CN" sz="2400" b="1" i="1" smtClean="0">
                            <a:latin typeface="Cambria Math" panose="02040503050406030204" pitchFamily="18" charset="0"/>
                            <a:cs typeface="Times New Roman" panose="02020603050405020304" pitchFamily="18" charset="0"/>
                          </a:rPr>
                          <m:t>𝒚</m:t>
                        </m:r>
                      </m:e>
                      <m:sub>
                        <m:r>
                          <a:rPr lang="en-US" altLang="zh-CN" sz="2400" b="1" i="1" smtClean="0">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sub>
                      <m:sup>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en-US" sz="2400" b="1" dirty="0" smtClean="0">
                    <a:latin typeface="+mn-ea"/>
                    <a:cs typeface="Times New Roman" panose="02020603050405020304" pitchFamily="18" charset="0"/>
                  </a:rPr>
                  <a:t>（小于），</a:t>
                </a:r>
                <a14:m>
                  <m:oMath xmlns:m="http://schemas.openxmlformats.org/officeDocument/2006/math">
                    <m:sSub>
                      <m:sSubPr>
                        <m:ctrlPr>
                          <a:rPr lang="en-US" altLang="zh-CN" sz="2400" b="1" i="1" dirty="0" smtClean="0">
                            <a:latin typeface="Cambria Math" panose="02040503050406030204" pitchFamily="18" charset="0"/>
                            <a:cs typeface="Times New Roman" panose="02020603050405020304" pitchFamily="18" charset="0"/>
                          </a:rPr>
                        </m:ctrlPr>
                      </m:sSubPr>
                      <m:e>
                        <m:r>
                          <a:rPr lang="en-US" altLang="zh-CN" sz="2400" b="1" i="1" dirty="0" smtClean="0">
                            <a:latin typeface="Cambria Math" panose="02040503050406030204" pitchFamily="18" charset="0"/>
                            <a:cs typeface="Times New Roman" panose="02020603050405020304" pitchFamily="18" charset="0"/>
                          </a:rPr>
                          <m:t>𝒚</m:t>
                        </m:r>
                      </m:e>
                      <m:sub>
                        <m:r>
                          <a:rPr lang="en-US" altLang="zh-CN" sz="2400" b="1" i="1" dirty="0" smtClean="0">
                            <a:latin typeface="Cambria Math" panose="02040503050406030204" pitchFamily="18" charset="0"/>
                            <a:cs typeface="Times New Roman" panose="02020603050405020304" pitchFamily="18" charset="0"/>
                          </a:rPr>
                          <m:t>𝒏</m:t>
                        </m:r>
                      </m:sub>
                    </m:sSub>
                    <m:r>
                      <a:rPr lang="en-US" altLang="zh-CN" sz="2400" b="1" i="1" dirty="0" smtClean="0">
                        <a:latin typeface="Cambria Math" panose="02040503050406030204" pitchFamily="18" charset="0"/>
                        <a:cs typeface="Times New Roman" panose="02020603050405020304" pitchFamily="18" charset="0"/>
                      </a:rPr>
                      <m:t>______</m:t>
                    </m:r>
                    <m:sSub>
                      <m:sSubPr>
                        <m:ctrlPr>
                          <a:rPr lang="en-US" altLang="zh-CN" sz="2400" b="1" i="1" dirty="0" smtClean="0">
                            <a:latin typeface="Cambria Math" panose="02040503050406030204" pitchFamily="18" charset="0"/>
                            <a:cs typeface="Times New Roman" panose="02020603050405020304" pitchFamily="18" charset="0"/>
                          </a:rPr>
                        </m:ctrlPr>
                      </m:sSubPr>
                      <m:e>
                        <m:r>
                          <a:rPr lang="en-US" altLang="zh-CN" sz="2400" b="1" i="1" dirty="0" smtClean="0">
                            <a:latin typeface="Cambria Math" panose="02040503050406030204" pitchFamily="18" charset="0"/>
                            <a:cs typeface="Times New Roman" panose="02020603050405020304" pitchFamily="18" charset="0"/>
                          </a:rPr>
                          <m:t>𝒙</m:t>
                        </m:r>
                      </m:e>
                      <m:sub>
                        <m:r>
                          <a:rPr lang="en-US" altLang="zh-CN" sz="2400" b="1" i="1" dirty="0" smtClean="0">
                            <a:latin typeface="Cambria Math" panose="02040503050406030204" pitchFamily="18" charset="0"/>
                            <a:cs typeface="Times New Roman" panose="02020603050405020304" pitchFamily="18" charset="0"/>
                          </a:rPr>
                          <m:t>𝒏</m:t>
                        </m:r>
                      </m:sub>
                    </m:sSub>
                  </m:oMath>
                </a14:m>
                <a:r>
                  <a:rPr lang="zh-CN" altLang="en-US" sz="2400" b="1" dirty="0" smtClean="0">
                    <a:latin typeface="+mn-ea"/>
                    <a:cs typeface="Times New Roman" panose="02020603050405020304" pitchFamily="18" charset="0"/>
                  </a:rPr>
                  <a:t>（大于）。</a:t>
                </a:r>
                <a:endParaRPr lang="en-US" altLang="zh-CN" sz="2400" b="1" dirty="0" smtClean="0">
                  <a:latin typeface="+mn-ea"/>
                  <a:cs typeface="Times New Roman" panose="02020603050405020304" pitchFamily="18" charset="0"/>
                </a:endParaRPr>
              </a:p>
              <a:p>
                <a:endParaRPr lang="en-US" altLang="zh-CN" sz="2400" b="1" dirty="0">
                  <a:latin typeface="+mn-ea"/>
                  <a:cs typeface="Times New Roman" panose="02020603050405020304" pitchFamily="18" charset="0"/>
                </a:endParaRPr>
              </a:p>
              <a:p>
                <a:endParaRPr lang="en-US" altLang="zh-CN" sz="2400" b="1" dirty="0" smtClean="0">
                  <a:latin typeface="+mn-ea"/>
                  <a:cs typeface="Times New Roman" panose="02020603050405020304" pitchFamily="18" charset="0"/>
                </a:endParaRPr>
              </a:p>
              <a:p>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作业： </a:t>
                </a:r>
                <a:r>
                  <a:rPr lang="zh-CN" altLang="en-US" sz="2400" b="1" dirty="0" smtClean="0">
                    <a:latin typeface="Times New Roman" panose="02020603050405020304" pitchFamily="18" charset="0"/>
                    <a:cs typeface="Times New Roman" panose="02020603050405020304" pitchFamily="18" charset="0"/>
                  </a:rPr>
                  <a:t>书 </a:t>
                </a:r>
                <a:r>
                  <a:rPr lang="en-US" altLang="zh-CN" sz="2400" b="1" dirty="0" smtClean="0">
                    <a:latin typeface="Times New Roman" panose="02020603050405020304" pitchFamily="18" charset="0"/>
                    <a:cs typeface="Times New Roman" panose="02020603050405020304" pitchFamily="18" charset="0"/>
                  </a:rPr>
                  <a:t>6-23</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6-24</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6-25</a:t>
                </a:r>
                <a:endParaRPr lang="en-US" altLang="zh-CN" sz="2400" b="1" dirty="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61404" y="828895"/>
                <a:ext cx="11495315" cy="3416320"/>
              </a:xfrm>
              <a:prstGeom prst="rect">
                <a:avLst/>
              </a:prstGeom>
              <a:blipFill>
                <a:blip r:embed="rId2"/>
                <a:stretch>
                  <a:fillRect l="-795" t="-1429" r="-159" b="-3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9207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78822" y="802770"/>
            <a:ext cx="11495315" cy="4247317"/>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6.7.2</a:t>
            </a:r>
            <a:r>
              <a:rPr lang="zh-CN" altLang="en-US" sz="2800" b="1" dirty="0" smtClean="0">
                <a:latin typeface="Times New Roman" panose="02020603050405020304" pitchFamily="18" charset="0"/>
                <a:cs typeface="Times New Roman" panose="02020603050405020304" pitchFamily="18" charset="0"/>
              </a:rPr>
              <a:t>    塔板的流体力学状况</a:t>
            </a:r>
            <a:endParaRPr lang="en-US" altLang="zh-CN" sz="2800" b="1" dirty="0" smtClean="0">
              <a:latin typeface="Times New Roman" panose="02020603050405020304" pitchFamily="18" charset="0"/>
              <a:cs typeface="Times New Roman" panose="02020603050405020304" pitchFamily="18" charset="0"/>
            </a:endParaRPr>
          </a:p>
          <a:p>
            <a:r>
              <a:rPr lang="en-US" altLang="zh-CN" sz="2600" b="1" dirty="0" smtClean="0">
                <a:latin typeface="Times New Roman" panose="02020603050405020304" pitchFamily="18" charset="0"/>
                <a:cs typeface="Times New Roman" panose="02020603050405020304" pitchFamily="18" charset="0"/>
              </a:rPr>
              <a:t>6.7.2.1</a:t>
            </a:r>
            <a:r>
              <a:rPr lang="zh-CN" altLang="en-US" sz="2600" b="1" dirty="0" smtClean="0">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cs typeface="Times New Roman" panose="02020603050405020304" pitchFamily="18" charset="0"/>
              </a:rPr>
              <a:t>气液两相接触</a:t>
            </a:r>
            <a:r>
              <a:rPr lang="zh-CN" altLang="en-US" sz="2600" b="1" dirty="0" smtClean="0">
                <a:latin typeface="Times New Roman" panose="02020603050405020304" pitchFamily="18" charset="0"/>
                <a:cs typeface="Times New Roman" panose="02020603050405020304" pitchFamily="18" charset="0"/>
              </a:rPr>
              <a:t>状态</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1</a:t>
            </a:r>
            <a:r>
              <a:rPr lang="zh-CN" altLang="en-US" sz="2400" b="1" dirty="0" smtClean="0">
                <a:latin typeface="+mn-ea"/>
                <a:cs typeface="Times New Roman" panose="02020603050405020304" pitchFamily="18" charset="0"/>
              </a:rPr>
              <a:t>）鼓泡接触状态</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    当气体通过筛孔的速率（孔速</a:t>
            </a:r>
            <a:r>
              <a:rPr lang="zh-CN" altLang="en-US" sz="2400" b="1" dirty="0">
                <a:latin typeface="+mn-ea"/>
                <a:cs typeface="Times New Roman" panose="02020603050405020304" pitchFamily="18" charset="0"/>
              </a:rPr>
              <a:t>）</a:t>
            </a:r>
            <a:r>
              <a:rPr lang="zh-CN" altLang="en-US" sz="2400" b="1" dirty="0" smtClean="0">
                <a:latin typeface="+mn-ea"/>
                <a:cs typeface="Times New Roman" panose="02020603050405020304" pitchFamily="18" charset="0"/>
              </a:rPr>
              <a:t>很低时，气体以鼓泡形式穿过板上清液层。</a:t>
            </a:r>
            <a:endParaRPr lang="en-US" altLang="zh-CN" sz="2400" b="1" dirty="0" smtClean="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   气体</a:t>
            </a:r>
            <a:r>
              <a:rPr lang="en-US" altLang="zh-CN" sz="2400" b="1" dirty="0" smtClean="0">
                <a:latin typeface="+mn-ea"/>
                <a:cs typeface="Times New Roman" panose="02020603050405020304" pitchFamily="18" charset="0"/>
              </a:rPr>
              <a:t>——</a:t>
            </a:r>
            <a:r>
              <a:rPr lang="zh-CN" altLang="en-US" sz="2400" b="1" dirty="0" smtClean="0">
                <a:latin typeface="+mn-ea"/>
                <a:cs typeface="Times New Roman" panose="02020603050405020304" pitchFamily="18" charset="0"/>
              </a:rPr>
              <a:t>分散相，液体</a:t>
            </a:r>
            <a:r>
              <a:rPr lang="en-US" altLang="zh-CN" sz="2400" b="1" dirty="0" smtClean="0">
                <a:latin typeface="+mn-ea"/>
                <a:cs typeface="Times New Roman" panose="02020603050405020304" pitchFamily="18" charset="0"/>
              </a:rPr>
              <a:t>——</a:t>
            </a:r>
            <a:r>
              <a:rPr lang="zh-CN" altLang="en-US" sz="2400" b="1" dirty="0" smtClean="0">
                <a:latin typeface="+mn-ea"/>
                <a:cs typeface="Times New Roman" panose="02020603050405020304" pitchFamily="18" charset="0"/>
              </a:rPr>
              <a:t>连续相，两相接触面积主要在气泡表面。</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2</a:t>
            </a:r>
            <a:r>
              <a:rPr lang="zh-CN" altLang="en-US" sz="2400" b="1" dirty="0" smtClean="0">
                <a:latin typeface="+mn-ea"/>
                <a:cs typeface="Times New Roman" panose="02020603050405020304" pitchFamily="18" charset="0"/>
              </a:rPr>
              <a:t>）泡沫接触状态</a:t>
            </a:r>
            <a:endParaRPr lang="en-US" altLang="zh-CN" sz="2400" b="1" dirty="0" smtClean="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   随着孔速的增大，气泡的数量增多并形成泡沫层。</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	</a:t>
            </a:r>
            <a:r>
              <a:rPr lang="zh-CN" altLang="en-US" sz="2400" b="1" dirty="0" smtClean="0">
                <a:latin typeface="+mn-ea"/>
                <a:cs typeface="Times New Roman" panose="02020603050405020304" pitchFamily="18" charset="0"/>
              </a:rPr>
              <a:t> 气体</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分散相，液体</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连续相，两相接触面积主要</a:t>
            </a:r>
            <a:r>
              <a:rPr lang="zh-CN" altLang="en-US" sz="2400" b="1" dirty="0" smtClean="0">
                <a:latin typeface="+mn-ea"/>
                <a:cs typeface="Times New Roman" panose="02020603050405020304" pitchFamily="18" charset="0"/>
              </a:rPr>
              <a:t>在不断更新的液膜表面。</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3</a:t>
            </a:r>
            <a:r>
              <a:rPr lang="zh-CN" altLang="en-US" sz="2400" b="1" dirty="0" smtClean="0">
                <a:latin typeface="+mn-ea"/>
                <a:cs typeface="Times New Roman" panose="02020603050405020304" pitchFamily="18" charset="0"/>
              </a:rPr>
              <a:t>）喷射接触状态</a:t>
            </a:r>
            <a:endParaRPr lang="en-US" altLang="zh-CN" sz="2400" b="1" dirty="0" smtClean="0">
              <a:latin typeface="+mn-ea"/>
              <a:cs typeface="Times New Roman" panose="02020603050405020304" pitchFamily="18" charset="0"/>
            </a:endParaRPr>
          </a:p>
          <a:p>
            <a:r>
              <a:rPr lang="en-US" altLang="zh-CN" sz="2400" b="1" dirty="0">
                <a:latin typeface="+mn-ea"/>
                <a:cs typeface="Times New Roman" panose="02020603050405020304" pitchFamily="18" charset="0"/>
              </a:rPr>
              <a:t>	</a:t>
            </a:r>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当孔速继续增加时，气体以高速从筛孔喷出穿过液层，形成液滴抛出。</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	 </a:t>
            </a:r>
            <a:r>
              <a:rPr lang="zh-CN" altLang="en-US" sz="2400" b="1" dirty="0" smtClean="0">
                <a:latin typeface="+mn-ea"/>
                <a:cs typeface="Times New Roman" panose="02020603050405020304" pitchFamily="18" charset="0"/>
              </a:rPr>
              <a:t>气体</a:t>
            </a:r>
            <a:r>
              <a:rPr lang="en-US" altLang="zh-CN" sz="2400" b="1" dirty="0">
                <a:latin typeface="+mn-ea"/>
                <a:cs typeface="Times New Roman" panose="02020603050405020304" pitchFamily="18" charset="0"/>
              </a:rPr>
              <a:t>——</a:t>
            </a:r>
            <a:r>
              <a:rPr lang="zh-CN" altLang="en-US" sz="2400" b="1" dirty="0" smtClean="0">
                <a:latin typeface="+mn-ea"/>
                <a:cs typeface="Times New Roman" panose="02020603050405020304" pitchFamily="18" charset="0"/>
              </a:rPr>
              <a:t>连续相，液体</a:t>
            </a:r>
            <a:r>
              <a:rPr lang="en-US" altLang="zh-CN" sz="2400" b="1" dirty="0" smtClean="0">
                <a:latin typeface="+mn-ea"/>
                <a:cs typeface="Times New Roman" panose="02020603050405020304" pitchFamily="18" charset="0"/>
              </a:rPr>
              <a:t>——</a:t>
            </a:r>
            <a:r>
              <a:rPr lang="zh-CN" altLang="en-US" sz="2400" b="1" dirty="0" smtClean="0">
                <a:latin typeface="+mn-ea"/>
                <a:cs typeface="Times New Roman" panose="02020603050405020304" pitchFamily="18" charset="0"/>
              </a:rPr>
              <a:t>分散相，</a:t>
            </a:r>
            <a:r>
              <a:rPr lang="zh-CN" altLang="en-US" sz="2400" b="1" dirty="0">
                <a:latin typeface="+mn-ea"/>
                <a:cs typeface="Times New Roman" panose="02020603050405020304" pitchFamily="18" charset="0"/>
              </a:rPr>
              <a:t>两相接触面积主要在不断更新的</a:t>
            </a:r>
            <a:r>
              <a:rPr lang="zh-CN" altLang="en-US" sz="2400" b="1" dirty="0" smtClean="0">
                <a:latin typeface="+mn-ea"/>
                <a:cs typeface="Times New Roman" panose="02020603050405020304" pitchFamily="18" charset="0"/>
              </a:rPr>
              <a:t>液滴表面。</a:t>
            </a:r>
            <a:endParaRPr lang="en-US" altLang="zh-CN" sz="2400" b="1" dirty="0" smtClean="0">
              <a:latin typeface="+mn-ea"/>
              <a:cs typeface="Times New Roman" panose="02020603050405020304" pitchFamily="18" charset="0"/>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3344682151"/>
              </p:ext>
            </p:extLst>
          </p:nvPr>
        </p:nvGraphicFramePr>
        <p:xfrm>
          <a:off x="2958737" y="4989297"/>
          <a:ext cx="8915400" cy="1781787"/>
        </p:xfrm>
        <a:graphic>
          <a:graphicData uri="http://schemas.openxmlformats.org/presentationml/2006/ole">
            <mc:AlternateContent xmlns:mc="http://schemas.openxmlformats.org/markup-compatibility/2006">
              <mc:Choice xmlns:v="urn:schemas-microsoft-com:vml" Requires="v">
                <p:oleObj spid="_x0000_s1056" name="图像文档" r:id="rId3" imgW="9363240" imgH="2771640" progId="Imaging.Document">
                  <p:embed/>
                </p:oleObj>
              </mc:Choice>
              <mc:Fallback>
                <p:oleObj name="图像文档" r:id="rId3" imgW="9363240" imgH="2771640" progId="Imaging.Document">
                  <p:embed/>
                  <p:pic>
                    <p:nvPicPr>
                      <p:cNvPr id="471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737" y="4989297"/>
                        <a:ext cx="8915400" cy="17817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85990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61404" y="855022"/>
            <a:ext cx="11495315" cy="4924425"/>
          </a:xfrm>
          <a:prstGeom prst="rect">
            <a:avLst/>
          </a:prstGeom>
          <a:noFill/>
        </p:spPr>
        <p:txBody>
          <a:bodyPr wrap="square" rtlCol="0">
            <a:spAutoFit/>
          </a:bodyPr>
          <a:lstStyle/>
          <a:p>
            <a:r>
              <a:rPr lang="en-US" altLang="zh-CN" sz="2600" b="1" dirty="0" smtClean="0">
                <a:latin typeface="Times New Roman" panose="02020603050405020304" pitchFamily="18" charset="0"/>
                <a:cs typeface="Times New Roman" panose="02020603050405020304" pitchFamily="18" charset="0"/>
              </a:rPr>
              <a:t>6.7.2.2</a:t>
            </a:r>
            <a:r>
              <a:rPr lang="zh-CN" altLang="en-US" sz="2600" b="1" dirty="0" smtClean="0">
                <a:latin typeface="Times New Roman" panose="02020603050405020304" pitchFamily="18" charset="0"/>
                <a:cs typeface="Times New Roman" panose="02020603050405020304" pitchFamily="18" charset="0"/>
              </a:rPr>
              <a:t>    塔板上气液两相的非理想流动</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）返混现象</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        与主流方向相反的流动称为返混现象，包括液相返混和气相返混，导致传质推动力下降，效率降低。</a:t>
            </a:r>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①</a:t>
            </a:r>
            <a:r>
              <a:rPr lang="zh-CN" altLang="en-US" sz="2400" b="1" dirty="0">
                <a:latin typeface="Times New Roman" panose="02020603050405020304" pitchFamily="18" charset="0"/>
                <a:cs typeface="Times New Roman" panose="02020603050405020304" pitchFamily="18" charset="0"/>
              </a:rPr>
              <a:t> 液沫</a:t>
            </a:r>
            <a:r>
              <a:rPr lang="zh-CN" altLang="en-US" sz="2400" b="1" dirty="0" smtClean="0">
                <a:latin typeface="Times New Roman" panose="02020603050405020304" pitchFamily="18" charset="0"/>
                <a:cs typeface="Times New Roman" panose="02020603050405020304" pitchFamily="18" charset="0"/>
              </a:rPr>
              <a:t>夹带（雾沫夹带）：与液相主体流动方向相反的返混现象。</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    小液滴：因沉降速度小于气流速率，被夹带至上层塔板。    </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    大液滴：因板间距小于液滴的弹溅高度，被气流夹带至上层塔板。</a:t>
            </a:r>
            <a:endParaRPr lang="en-US" altLang="zh-CN" sz="2400" b="1" dirty="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     液沫夹带量的限定值：</a:t>
            </a:r>
            <a:r>
              <a:rPr lang="en-US" altLang="zh-CN" sz="2400" b="1" dirty="0" smtClean="0">
                <a:latin typeface="Times New Roman" panose="02020603050405020304" pitchFamily="18" charset="0"/>
                <a:cs typeface="Times New Roman" panose="02020603050405020304" pitchFamily="18" charset="0"/>
              </a:rPr>
              <a:t>0.1kg</a:t>
            </a:r>
            <a:r>
              <a:rPr lang="zh-CN" altLang="en-US" sz="2400" b="1" dirty="0" smtClean="0">
                <a:latin typeface="Times New Roman" panose="02020603050405020304" pitchFamily="18" charset="0"/>
                <a:cs typeface="Times New Roman" panose="02020603050405020304" pitchFamily="18" charset="0"/>
              </a:rPr>
              <a:t>（液）</a:t>
            </a:r>
            <a:r>
              <a:rPr lang="en-US" altLang="zh-CN" sz="2400" b="1" dirty="0" smtClean="0">
                <a:latin typeface="Times New Roman" panose="02020603050405020304" pitchFamily="18" charset="0"/>
                <a:cs typeface="Times New Roman" panose="02020603050405020304" pitchFamily="18" charset="0"/>
              </a:rPr>
              <a:t>/kg</a:t>
            </a:r>
            <a:r>
              <a:rPr lang="zh-CN" altLang="en-US" sz="2400" b="1" dirty="0" smtClean="0">
                <a:latin typeface="Times New Roman" panose="02020603050405020304" pitchFamily="18" charset="0"/>
                <a:cs typeface="Times New Roman" panose="02020603050405020304" pitchFamily="18" charset="0"/>
              </a:rPr>
              <a:t>（干气）。</a:t>
            </a:r>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r>
              <a:rPr lang="zh-CN" altLang="zh-CN" sz="2400" b="1" dirty="0" smtClean="0">
                <a:latin typeface="Times New Roman" panose="02020603050405020304" pitchFamily="18" charset="0"/>
                <a:cs typeface="Times New Roman" panose="02020603050405020304" pitchFamily="18" charset="0"/>
              </a:rPr>
              <a:t>②</a:t>
            </a:r>
            <a:r>
              <a:rPr lang="zh-CN" altLang="en-US" sz="2400" b="1" dirty="0" smtClean="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气泡</a:t>
            </a:r>
            <a:r>
              <a:rPr lang="zh-CN" altLang="en-US" sz="2400" b="1" dirty="0" smtClean="0">
                <a:latin typeface="Times New Roman" panose="02020603050405020304" pitchFamily="18" charset="0"/>
                <a:cs typeface="Times New Roman" panose="02020603050405020304" pitchFamily="18" charset="0"/>
              </a:rPr>
              <a:t>夹带：与气相主体流动方向相反的返混现象。</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    液体在降液管中停留时间过短，气泡来不及解脱而被液体卷入下一层塔板所致。      </a:t>
            </a: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7411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78822" y="828896"/>
            <a:ext cx="11495315" cy="6001643"/>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）气体和液体的不均匀分布</a:t>
            </a:r>
            <a:endParaRPr lang="en-US" altLang="zh-CN" sz="2400" b="1" dirty="0" smtClean="0">
              <a:latin typeface="Times New Roman" panose="02020603050405020304" pitchFamily="18" charset="0"/>
              <a:cs typeface="Times New Roman" panose="02020603050405020304" pitchFamily="18" charset="0"/>
            </a:endParaRPr>
          </a:p>
          <a:p>
            <a:r>
              <a:rPr lang="zh-CN" altLang="zh-CN" sz="2400" b="1" dirty="0">
                <a:latin typeface="Times New Roman" panose="02020603050405020304" pitchFamily="18" charset="0"/>
                <a:cs typeface="Times New Roman" panose="02020603050405020304" pitchFamily="18" charset="0"/>
              </a:rPr>
              <a:t>①</a:t>
            </a:r>
            <a:r>
              <a:rPr lang="zh-CN" altLang="en-US" sz="2400" b="1" dirty="0">
                <a:latin typeface="Times New Roman" panose="02020603050405020304" pitchFamily="18" charset="0"/>
                <a:cs typeface="Times New Roman" panose="02020603050405020304" pitchFamily="18" charset="0"/>
              </a:rPr>
              <a:t> 气体沿塔板的不</a:t>
            </a:r>
            <a:r>
              <a:rPr lang="zh-CN" altLang="en-US" sz="2400" b="1" dirty="0" smtClean="0">
                <a:latin typeface="Times New Roman" panose="02020603050405020304" pitchFamily="18" charset="0"/>
                <a:cs typeface="Times New Roman" panose="02020603050405020304" pitchFamily="18" charset="0"/>
              </a:rPr>
              <a:t>均匀分布</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液面落差和液层波动，引起气体在塔截面上分布不均匀</a:t>
            </a:r>
            <a:r>
              <a:rPr lang="zh-CN" altLang="en-US" sz="2400" b="1" dirty="0">
                <a:latin typeface="Times New Roman" panose="02020603050405020304" pitchFamily="18" charset="0"/>
                <a:cs typeface="Times New Roman" panose="02020603050405020304" pitchFamily="18" charset="0"/>
              </a:rPr>
              <a:t>。板上液体流动距离越长或液体流量越大，液面落差越</a:t>
            </a:r>
            <a:r>
              <a:rPr lang="zh-CN" altLang="en-US" sz="2400" b="1" dirty="0" smtClean="0">
                <a:latin typeface="Times New Roman" panose="02020603050405020304" pitchFamily="18" charset="0"/>
                <a:cs typeface="Times New Roman" panose="02020603050405020304" pitchFamily="18" charset="0"/>
              </a:rPr>
              <a:t>大。气体沿塔板分布越不均匀。</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从图中可以看出：</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a:t>
            </a:r>
            <a:r>
              <a:rPr lang="zh-CN" altLang="en-US" sz="2400" b="1" dirty="0" smtClean="0">
                <a:latin typeface="Times New Roman" panose="02020603050405020304" pitchFamily="18" charset="0"/>
                <a:cs typeface="Times New Roman" panose="02020603050405020304" pitchFamily="18" charset="0"/>
              </a:rPr>
              <a:t>：在液体入口部位，液层厚，阻力大，气速小。</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B</a:t>
            </a:r>
            <a:r>
              <a:rPr lang="zh-CN" altLang="en-US" sz="2400" b="1" dirty="0" smtClean="0">
                <a:latin typeface="Times New Roman" panose="02020603050405020304" pitchFamily="18" charset="0"/>
                <a:cs typeface="Times New Roman" panose="02020603050405020304" pitchFamily="18" charset="0"/>
              </a:rPr>
              <a:t>：在液体出口部位，液层薄，阻力小，气速大。</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pic>
        <p:nvPicPr>
          <p:cNvPr id="5" name="Picture 3" descr="D:\翁南梅\教学\传质设备\气液传质设备附件\板式塔\塔板类型及结构\塔板液面落差.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960" y="3829717"/>
            <a:ext cx="8634548" cy="2847703"/>
          </a:xfrm>
          <a:prstGeom prst="rect">
            <a:avLst/>
          </a:prstGeom>
          <a:noFill/>
          <a:extLst>
            <a:ext uri="{909E8E84-426E-40DD-AFC4-6F175D3DCCD1}">
              <a14:hiddenFill xmlns:a14="http://schemas.microsoft.com/office/drawing/2010/main">
                <a:solidFill>
                  <a:srgbClr val="FFFFFF"/>
                </a:solidFill>
              </a14:hiddenFill>
            </a:ext>
          </a:extLst>
        </p:spPr>
      </p:pic>
      <p:sp>
        <p:nvSpPr>
          <p:cNvPr id="3" name="椭圆形标注 2"/>
          <p:cNvSpPr/>
          <p:nvPr/>
        </p:nvSpPr>
        <p:spPr>
          <a:xfrm>
            <a:off x="9183187" y="933400"/>
            <a:ext cx="2272939" cy="451264"/>
          </a:xfrm>
          <a:prstGeom prst="wedgeEllipseCallout">
            <a:avLst>
              <a:gd name="adj1" fmla="val -49731"/>
              <a:gd name="adj2" fmla="val 549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改变塔板结构</a:t>
            </a:r>
            <a:endParaRPr lang="zh-CN" altLang="en-US" dirty="0"/>
          </a:p>
        </p:txBody>
      </p:sp>
    </p:spTree>
    <p:extLst>
      <p:ext uri="{BB962C8B-B14F-4D97-AF65-F5344CB8AC3E}">
        <p14:creationId xmlns:p14="http://schemas.microsoft.com/office/powerpoint/2010/main" val="1499155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p:sp>
        <p:nvSpPr>
          <p:cNvPr id="2" name="文本框 1"/>
          <p:cNvSpPr txBox="1"/>
          <p:nvPr/>
        </p:nvSpPr>
        <p:spPr>
          <a:xfrm>
            <a:off x="378822" y="828896"/>
            <a:ext cx="11495315" cy="5632311"/>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② </a:t>
            </a:r>
            <a:r>
              <a:rPr lang="zh-CN" altLang="en-US" sz="2400" b="1" dirty="0">
                <a:latin typeface="Times New Roman" panose="02020603050405020304" pitchFamily="18" charset="0"/>
                <a:cs typeface="Times New Roman" panose="02020603050405020304" pitchFamily="18" charset="0"/>
              </a:rPr>
              <a:t>液体沿塔板的不</a:t>
            </a:r>
            <a:r>
              <a:rPr lang="zh-CN" altLang="en-US" sz="2400" b="1" dirty="0" smtClean="0">
                <a:latin typeface="Times New Roman" panose="02020603050405020304" pitchFamily="18" charset="0"/>
                <a:cs typeface="Times New Roman" panose="02020603050405020304" pitchFamily="18" charset="0"/>
              </a:rPr>
              <a:t>均匀分布</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液体横向穿过塔板时，不同部位的液体流程长度不同。</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从图中可以看出：</a:t>
            </a:r>
            <a:endParaRPr lang="en-US" altLang="zh-CN" sz="2400" b="1" dirty="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     塔板中央部分的液体行程短，在塔板上停留时间短，阻力小，流速大。</a:t>
            </a:r>
            <a:endParaRPr lang="en-US" altLang="zh-CN" sz="2400" b="1" dirty="0" smtClean="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塔板边缘部分的液体流程长而弯曲，在塔板上停留时间长，阻力大，流速小。</a:t>
            </a:r>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注意：气体和液体沿塔板的不均匀流动，传质量减少，</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效率下降。</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     </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pic>
        <p:nvPicPr>
          <p:cNvPr id="6" name="Picture 7" descr="D:\翁南梅\教学\传质设备\气液传质设备附件\板式塔\塔板类型及结构\液体在塔板上停留时间分布曲线.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8789" y="2869474"/>
            <a:ext cx="3605348"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726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mc:AlternateContent xmlns:mc="http://schemas.openxmlformats.org/markup-compatibility/2006" xmlns:a14="http://schemas.microsoft.com/office/drawing/2010/main">
        <mc:Choice Requires="a14">
          <p:sp>
            <p:nvSpPr>
              <p:cNvPr id="2" name="文本框 1"/>
              <p:cNvSpPr txBox="1"/>
              <p:nvPr/>
            </p:nvSpPr>
            <p:spPr>
              <a:xfrm>
                <a:off x="378822" y="828896"/>
                <a:ext cx="11495315" cy="5293757"/>
              </a:xfrm>
              <a:prstGeom prst="rect">
                <a:avLst/>
              </a:prstGeom>
              <a:noFill/>
            </p:spPr>
            <p:txBody>
              <a:bodyPr wrap="square" rtlCol="0">
                <a:spAutoFit/>
              </a:bodyPr>
              <a:lstStyle/>
              <a:p>
                <a:r>
                  <a:rPr lang="en-US" altLang="zh-CN" sz="2600" b="1" dirty="0" smtClean="0">
                    <a:latin typeface="Times New Roman" panose="02020603050405020304" pitchFamily="18" charset="0"/>
                    <a:cs typeface="Times New Roman" panose="02020603050405020304" pitchFamily="18" charset="0"/>
                  </a:rPr>
                  <a:t>6.7.2.3</a:t>
                </a:r>
                <a:r>
                  <a:rPr lang="zh-CN" altLang="en-US" sz="2600" b="1" dirty="0" smtClean="0">
                    <a:latin typeface="Times New Roman" panose="02020603050405020304" pitchFamily="18" charset="0"/>
                    <a:cs typeface="Times New Roman" panose="02020603050405020304" pitchFamily="18" charset="0"/>
                  </a:rPr>
                  <a:t>    板式塔的不正常操作</a:t>
                </a:r>
                <a:endParaRPr lang="en-US" altLang="zh-CN" sz="2600" b="1" dirty="0" smtClean="0">
                  <a:latin typeface="Times New Roman" panose="02020603050405020304" pitchFamily="18" charset="0"/>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1</a:t>
                </a:r>
                <a:r>
                  <a:rPr lang="zh-CN" altLang="en-US" sz="2400" b="1" dirty="0" smtClean="0">
                    <a:latin typeface="+mn-ea"/>
                    <a:cs typeface="Times New Roman" panose="02020603050405020304" pitchFamily="18" charset="0"/>
                  </a:rPr>
                  <a:t>）液泛 </a:t>
                </a:r>
                <a:endParaRPr lang="en-US" altLang="zh-CN" sz="2400" b="1" dirty="0" smtClean="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   在操作过程中，塔内液体下降受阻并逐渐在塔板上积累直至充满两板间的整个空间，使塔的正常操作遭到破坏，这种现象称为液泛（淹塔）。</a:t>
                </a:r>
                <a:endParaRPr lang="en-US" altLang="zh-CN" sz="2400" b="1" dirty="0" smtClean="0">
                  <a:latin typeface="+mn-ea"/>
                  <a:cs typeface="Times New Roman" panose="02020603050405020304" pitchFamily="18" charset="0"/>
                </a:endParaRPr>
              </a:p>
              <a:p>
                <a:r>
                  <a:rPr lang="en-US" altLang="zh-CN" sz="2400" b="1" dirty="0" smtClean="0">
                    <a:latin typeface="+mn-ea"/>
                    <a:cs typeface="Times New Roman" panose="02020603050405020304" pitchFamily="18" charset="0"/>
                  </a:rPr>
                  <a:t>	</a:t>
                </a:r>
                <a:r>
                  <a:rPr lang="zh-CN" altLang="en-US" sz="2400" b="1" dirty="0" smtClean="0">
                    <a:latin typeface="+mn-ea"/>
                    <a:cs typeface="Times New Roman" panose="02020603050405020304" pitchFamily="18" charset="0"/>
                  </a:rPr>
                  <a:t> 液泛发生时，塔内压力降急剧增大，塔效率减小。</a:t>
                </a:r>
                <a:endParaRPr lang="en-US" altLang="zh-CN" sz="2400" b="1" dirty="0" smtClean="0">
                  <a:latin typeface="+mn-ea"/>
                  <a:cs typeface="Times New Roman" panose="02020603050405020304" pitchFamily="18" charset="0"/>
                </a:endParaRPr>
              </a:p>
              <a:p>
                <a:r>
                  <a:rPr lang="zh-CN" altLang="zh-CN" sz="2400" b="1" dirty="0">
                    <a:latin typeface="+mn-ea"/>
                    <a:cs typeface="Times New Roman" panose="02020603050405020304" pitchFamily="18" charset="0"/>
                  </a:rPr>
                  <a:t>①</a:t>
                </a:r>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降液管液泛</a:t>
                </a:r>
                <a:r>
                  <a:rPr lang="en-US" altLang="zh-CN" sz="2400" b="1" dirty="0" smtClean="0">
                    <a:latin typeface="+mn-ea"/>
                    <a:cs typeface="Times New Roman" panose="02020603050405020304" pitchFamily="18" charset="0"/>
                  </a:rPr>
                  <a:t>(</a:t>
                </a:r>
                <a:r>
                  <a:rPr lang="zh-CN" altLang="en-US" sz="2400" b="1" dirty="0" smtClean="0">
                    <a:latin typeface="+mn-ea"/>
                    <a:cs typeface="Times New Roman" panose="02020603050405020304" pitchFamily="18" charset="0"/>
                  </a:rPr>
                  <a:t>溢流液泛）</a:t>
                </a:r>
                <a:endParaRPr lang="en-US" altLang="zh-CN" sz="2400" b="1" dirty="0" smtClean="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   液相流量</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，降液管内阻力</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，降液管内的液位</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，导致液泛。 </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② 液沫夹带液泛</a:t>
                </a:r>
                <a:endParaRPr lang="en-US" altLang="zh-CN" sz="2400" b="1" dirty="0" smtClean="0">
                  <a:latin typeface="+mn-ea"/>
                  <a:cs typeface="Times New Roman" panose="02020603050405020304" pitchFamily="18" charset="0"/>
                </a:endParaRPr>
              </a:p>
              <a:p>
                <a:r>
                  <a:rPr lang="zh-CN" altLang="en-US"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   气相流量</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a:latin typeface="+mn-ea"/>
                    <a:cs typeface="Times New Roman" panose="02020603050405020304" pitchFamily="18" charset="0"/>
                  </a:rPr>
                  <a:t>，将大量的液滴带到上层塔板的溢流堰顶</a:t>
                </a:r>
                <a:r>
                  <a:rPr lang="zh-CN" altLang="en-US" sz="2400" b="1" dirty="0" smtClean="0">
                    <a:latin typeface="+mn-ea"/>
                    <a:cs typeface="Times New Roman" panose="02020603050405020304" pitchFamily="18" charset="0"/>
                  </a:rPr>
                  <a:t>，使得气体通过塔板的压力降</a:t>
                </a:r>
                <a14:m>
                  <m:oMath xmlns:m="http://schemas.openxmlformats.org/officeDocument/2006/math">
                    <m:r>
                      <a:rPr lang="zh-CN" altLang="en-US" sz="2400" b="1" i="1" smtClean="0">
                        <a:latin typeface="Cambria Math" panose="02040503050406030204" pitchFamily="18" charset="0"/>
                        <a:cs typeface="Times New Roman" panose="02020603050405020304" pitchFamily="18" charset="0"/>
                      </a:rPr>
                      <m:t>↑</m:t>
                    </m:r>
                  </m:oMath>
                </a14:m>
                <a:r>
                  <a:rPr lang="zh-CN" altLang="en-US" sz="2400" b="1" dirty="0" smtClean="0">
                    <a:latin typeface="+mn-ea"/>
                    <a:cs typeface="Times New Roman" panose="02020603050405020304" pitchFamily="18" charset="0"/>
                  </a:rPr>
                  <a:t>，</a:t>
                </a:r>
                <a:r>
                  <a:rPr lang="zh-CN" altLang="en-US" sz="2400" b="1" dirty="0">
                    <a:latin typeface="+mn-ea"/>
                    <a:cs typeface="Times New Roman" panose="02020603050405020304" pitchFamily="18" charset="0"/>
                  </a:rPr>
                  <a:t>降液管</a:t>
                </a:r>
                <a:r>
                  <a:rPr lang="zh-CN" altLang="en-US" sz="2400" b="1" dirty="0" smtClean="0">
                    <a:latin typeface="+mn-ea"/>
                    <a:cs typeface="Times New Roman" panose="02020603050405020304" pitchFamily="18" charset="0"/>
                  </a:rPr>
                  <a:t>内的液位</a:t>
                </a:r>
                <a14:m>
                  <m:oMath xmlns:m="http://schemas.openxmlformats.org/officeDocument/2006/math">
                    <m:r>
                      <a:rPr lang="zh-CN" altLang="en-US" sz="2400" b="1" i="1">
                        <a:latin typeface="Cambria Math" panose="02040503050406030204" pitchFamily="18" charset="0"/>
                        <a:cs typeface="Times New Roman" panose="02020603050405020304" pitchFamily="18" charset="0"/>
                      </a:rPr>
                      <m:t>↑</m:t>
                    </m:r>
                  </m:oMath>
                </a14:m>
                <a:r>
                  <a:rPr lang="zh-CN" altLang="en-US" sz="2400" b="1" dirty="0">
                    <a:latin typeface="+mn-ea"/>
                    <a:cs typeface="Times New Roman" panose="02020603050405020304" pitchFamily="18" charset="0"/>
                  </a:rPr>
                  <a:t>，导致液泛</a:t>
                </a:r>
                <a:r>
                  <a:rPr lang="zh-CN" altLang="en-US" sz="2400" b="1" dirty="0" smtClean="0">
                    <a:latin typeface="+mn-ea"/>
                    <a:cs typeface="Times New Roman" panose="02020603050405020304" pitchFamily="18" charset="0"/>
                  </a:rPr>
                  <a:t>。</a:t>
                </a:r>
                <a:endParaRPr lang="en-US" altLang="zh-CN" sz="2400" b="1" dirty="0" smtClean="0">
                  <a:latin typeface="+mn-ea"/>
                  <a:cs typeface="Times New Roman" panose="02020603050405020304" pitchFamily="18" charset="0"/>
                </a:endParaRPr>
              </a:p>
              <a:p>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a:t>
                </a:r>
                <a:r>
                  <a:rPr lang="en-US" altLang="zh-CN" sz="2400" b="1" dirty="0" smtClean="0">
                    <a:latin typeface="+mn-ea"/>
                    <a:cs typeface="Times New Roman" panose="02020603050405020304" pitchFamily="18" charset="0"/>
                  </a:rPr>
                  <a:t>2</a:t>
                </a:r>
                <a:r>
                  <a:rPr lang="zh-CN" altLang="en-US" sz="2400" b="1" dirty="0" smtClean="0">
                    <a:latin typeface="+mn-ea"/>
                    <a:cs typeface="Times New Roman" panose="02020603050405020304" pitchFamily="18" charset="0"/>
                  </a:rPr>
                  <a:t>）严重漏液</a:t>
                </a:r>
                <a:endParaRPr lang="en-US" altLang="zh-CN" sz="2400" b="1" dirty="0" smtClean="0">
                  <a:latin typeface="+mn-ea"/>
                  <a:cs typeface="Times New Roman" panose="02020603050405020304" pitchFamily="18" charset="0"/>
                </a:endParaRPr>
              </a:p>
              <a:p>
                <a:r>
                  <a:rPr lang="zh-CN" altLang="en-US" sz="2400" b="1" dirty="0" smtClean="0">
                    <a:latin typeface="+mn-ea"/>
                    <a:cs typeface="Times New Roman" panose="02020603050405020304" pitchFamily="18" charset="0"/>
                  </a:rPr>
                  <a:t>    在操作过程中，当塔内气速减小或气体分布不均匀，部分液体从筛孔直线落下，这种现象称为漏液。严重时塔板上不能积累液层，导致塔不能正常操作。</a:t>
                </a:r>
                <a:endParaRPr lang="en-US" altLang="zh-CN" sz="2400" b="1" dirty="0" smtClean="0">
                  <a:latin typeface="+mn-ea"/>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78822" y="828896"/>
                <a:ext cx="11495315" cy="5293757"/>
              </a:xfrm>
              <a:prstGeom prst="rect">
                <a:avLst/>
              </a:prstGeom>
              <a:blipFill>
                <a:blip r:embed="rId2"/>
                <a:stretch>
                  <a:fillRect l="-954" t="-1267" r="-1060" b="-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1357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mc:AlternateContent xmlns:mc="http://schemas.openxmlformats.org/markup-compatibility/2006">
        <mc:Choice xmlns:a14="http://schemas.microsoft.com/office/drawing/2010/main" Requires="a14">
          <p:sp>
            <p:nvSpPr>
              <p:cNvPr id="2" name="文本框 1"/>
              <p:cNvSpPr txBox="1"/>
              <p:nvPr/>
            </p:nvSpPr>
            <p:spPr>
              <a:xfrm>
                <a:off x="378822" y="828896"/>
                <a:ext cx="11495315" cy="2844753"/>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6.7.3</a:t>
                </a:r>
                <a:r>
                  <a:rPr lang="zh-CN" altLang="en-US" sz="2800" b="1" dirty="0" smtClean="0">
                    <a:latin typeface="Times New Roman" panose="02020603050405020304" pitchFamily="18" charset="0"/>
                    <a:cs typeface="Times New Roman" panose="02020603050405020304" pitchFamily="18" charset="0"/>
                  </a:rPr>
                  <a:t>    塔板效率</a:t>
                </a:r>
                <a:endParaRPr lang="en-US" altLang="zh-CN" sz="2800" b="1" dirty="0" smtClean="0">
                  <a:latin typeface="Times New Roman" panose="02020603050405020304" pitchFamily="18" charset="0"/>
                  <a:cs typeface="Times New Roman" panose="02020603050405020304" pitchFamily="18" charset="0"/>
                </a:endParaRPr>
              </a:p>
              <a:p>
                <a:r>
                  <a:rPr lang="en-US" altLang="zh-CN" sz="2600" b="1" dirty="0" smtClean="0">
                    <a:latin typeface="Times New Roman" panose="02020603050405020304" pitchFamily="18" charset="0"/>
                    <a:cs typeface="Times New Roman" panose="02020603050405020304" pitchFamily="18" charset="0"/>
                  </a:rPr>
                  <a:t>6.7.3.1</a:t>
                </a:r>
                <a:r>
                  <a:rPr lang="zh-CN" altLang="en-US" sz="2600" b="1" dirty="0" smtClean="0">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cs typeface="Times New Roman" panose="02020603050405020304" pitchFamily="18" charset="0"/>
                  </a:rPr>
                  <a:t>全塔</a:t>
                </a:r>
                <a:r>
                  <a:rPr lang="zh-CN" altLang="en-US" sz="2600" b="1" dirty="0" smtClean="0">
                    <a:latin typeface="Times New Roman" panose="02020603050405020304" pitchFamily="18" charset="0"/>
                    <a:cs typeface="Times New Roman" panose="02020603050405020304" pitchFamily="18" charset="0"/>
                  </a:rPr>
                  <a:t>效率</a:t>
                </a:r>
                <a:endParaRPr lang="en-US" altLang="zh-CN" sz="2600" b="1"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𝑬</m:t>
                          </m:r>
                        </m:e>
                        <m:sub>
                          <m:r>
                            <a:rPr lang="en-US" altLang="zh-CN" sz="2400" b="1" i="1" smtClean="0">
                              <a:latin typeface="Cambria Math" panose="02040503050406030204" pitchFamily="18" charset="0"/>
                              <a:cs typeface="Times New Roman" panose="02020603050405020304" pitchFamily="18" charset="0"/>
                            </a:rPr>
                            <m:t>𝟎</m:t>
                          </m:r>
                        </m:sub>
                      </m:sSub>
                      <m:r>
                        <a:rPr lang="en-US" altLang="zh-CN" sz="2400" b="1" i="1" smtClean="0">
                          <a:latin typeface="Cambria Math" panose="02040503050406030204" pitchFamily="18" charset="0"/>
                          <a:cs typeface="Times New Roman" panose="02020603050405020304" pitchFamily="18" charset="0"/>
                        </a:rPr>
                        <m:t>=</m:t>
                      </m:r>
                      <m:f>
                        <m:fPr>
                          <m:ctrlPr>
                            <a:rPr lang="en-US" altLang="zh-CN" sz="2400" b="1" i="1" smtClean="0">
                              <a:latin typeface="Cambria Math" panose="02040503050406030204" pitchFamily="18" charset="0"/>
                              <a:cs typeface="Times New Roman" panose="02020603050405020304" pitchFamily="18" charset="0"/>
                            </a:rPr>
                          </m:ctrlPr>
                        </m:fPr>
                        <m:num>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𝑵</m:t>
                              </m:r>
                            </m:e>
                            <m:sub>
                              <m:r>
                                <a:rPr lang="en-US" altLang="zh-CN" sz="2400" b="1" i="1" smtClean="0">
                                  <a:latin typeface="Cambria Math" panose="02040503050406030204" pitchFamily="18" charset="0"/>
                                  <a:cs typeface="Times New Roman" panose="02020603050405020304" pitchFamily="18" charset="0"/>
                                </a:rPr>
                                <m:t>𝑻</m:t>
                              </m:r>
                            </m:sub>
                          </m:sSub>
                        </m:num>
                        <m:den>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𝑵</m:t>
                              </m:r>
                            </m:e>
                            <m:sub>
                              <m:r>
                                <a:rPr lang="en-US" altLang="zh-CN" sz="2400" b="1" i="1" smtClean="0">
                                  <a:latin typeface="Cambria Math" panose="02040503050406030204" pitchFamily="18" charset="0"/>
                                  <a:cs typeface="Times New Roman" panose="02020603050405020304" pitchFamily="18" charset="0"/>
                                </a:rPr>
                                <m:t>𝑷</m:t>
                              </m:r>
                            </m:sub>
                          </m:sSub>
                        </m:den>
                      </m:f>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𝟏𝟎𝟎</m:t>
                      </m:r>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400" b="1" dirty="0" smtClean="0">
                  <a:latin typeface="Times New Roman" panose="02020603050405020304" pitchFamily="18" charset="0"/>
                  <a:cs typeface="Times New Roman" panose="02020603050405020304" pitchFamily="18" charset="0"/>
                </a:endParaRPr>
              </a:p>
              <a:p>
                <a:endParaRPr lang="en-US" altLang="zh-CN" sz="2600" b="1" dirty="0" smtClean="0">
                  <a:latin typeface="Times New Roman" panose="02020603050405020304" pitchFamily="18" charset="0"/>
                  <a:cs typeface="Times New Roman" panose="02020603050405020304" pitchFamily="18" charset="0"/>
                </a:endParaRPr>
              </a:p>
              <a:p>
                <a:r>
                  <a:rPr lang="zh-CN" altLang="en-US" sz="26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塔板效率与系统的物性、塔板结构、操作条件等因素有关。</a:t>
                </a:r>
                <a:endParaRPr lang="en-US" altLang="zh-CN" sz="2400" b="1" dirty="0" smtClean="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常用的计算方法是采用奥康内尔关联图查取</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378822" y="828896"/>
                <a:ext cx="11495315" cy="2844753"/>
              </a:xfrm>
              <a:prstGeom prst="rect">
                <a:avLst/>
              </a:prstGeom>
              <a:blipFill>
                <a:blip r:embed="rId2"/>
                <a:stretch>
                  <a:fillRect l="-1060" t="-2998" b="-3212"/>
                </a:stretch>
              </a:blipFill>
            </p:spPr>
            <p:txBody>
              <a:bodyPr/>
              <a:lstStyle/>
              <a:p>
                <a:r>
                  <a:rPr lang="zh-CN" altLang="en-US">
                    <a:noFill/>
                  </a:rPr>
                  <a:t> </a:t>
                </a:r>
              </a:p>
            </p:txBody>
          </p:sp>
        </mc:Fallback>
      </mc:AlternateContent>
      <p:sp>
        <p:nvSpPr>
          <p:cNvPr id="3" name="圆角矩形标注 2"/>
          <p:cNvSpPr/>
          <p:nvPr/>
        </p:nvSpPr>
        <p:spPr>
          <a:xfrm>
            <a:off x="3370217" y="1687853"/>
            <a:ext cx="1254034" cy="410108"/>
          </a:xfrm>
          <a:prstGeom prst="wedgeRoundRectCallout">
            <a:avLst>
              <a:gd name="adj1" fmla="val 68887"/>
              <a:gd name="adj2" fmla="val 48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全塔效率</a:t>
            </a:r>
            <a:endParaRPr lang="zh-CN" altLang="en-US" dirty="0"/>
          </a:p>
        </p:txBody>
      </p:sp>
      <p:sp>
        <p:nvSpPr>
          <p:cNvPr id="5" name="圆角矩形标注 4"/>
          <p:cNvSpPr/>
          <p:nvPr/>
        </p:nvSpPr>
        <p:spPr>
          <a:xfrm>
            <a:off x="6435634" y="1121796"/>
            <a:ext cx="2917372" cy="410108"/>
          </a:xfrm>
          <a:prstGeom prst="wedgeRoundRectCallout">
            <a:avLst>
              <a:gd name="adj1" fmla="val -65423"/>
              <a:gd name="adj2" fmla="val 1157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理论板数（不包括再沸器）</a:t>
            </a:r>
            <a:endParaRPr lang="zh-CN" altLang="en-US" dirty="0"/>
          </a:p>
        </p:txBody>
      </p:sp>
      <p:sp>
        <p:nvSpPr>
          <p:cNvPr id="6" name="圆角矩形标注 5"/>
          <p:cNvSpPr/>
          <p:nvPr/>
        </p:nvSpPr>
        <p:spPr>
          <a:xfrm>
            <a:off x="6435635" y="2410664"/>
            <a:ext cx="1153886" cy="410108"/>
          </a:xfrm>
          <a:prstGeom prst="wedgeRoundRectCallout">
            <a:avLst>
              <a:gd name="adj1" fmla="val -76347"/>
              <a:gd name="adj2" fmla="val -658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实际</a:t>
            </a:r>
            <a:r>
              <a:rPr lang="zh-CN" altLang="en-US" dirty="0" smtClean="0"/>
              <a:t>板数</a:t>
            </a:r>
            <a:endParaRPr lang="zh-CN" altLang="en-US" dirty="0"/>
          </a:p>
        </p:txBody>
      </p:sp>
    </p:spTree>
    <p:extLst>
      <p:ext uri="{BB962C8B-B14F-4D97-AF65-F5344CB8AC3E}">
        <p14:creationId xmlns:p14="http://schemas.microsoft.com/office/powerpoint/2010/main" val="18849060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21017" y="125542"/>
            <a:ext cx="4976091"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800">
                <a:solidFill>
                  <a:schemeClr val="tx2"/>
                </a:solidFill>
                <a:latin typeface="Times New Roman" panose="02020603050405020304" pitchFamily="18" charset="0"/>
                <a:ea typeface="宋体" panose="02010600030101010101" pitchFamily="2" charset="-122"/>
              </a:defRPr>
            </a:lvl1pPr>
            <a:lvl2pPr marL="742950" indent="-285750">
              <a:defRPr kumimoji="1" sz="2800">
                <a:solidFill>
                  <a:schemeClr val="tx2"/>
                </a:solidFill>
                <a:latin typeface="Times New Roman" panose="02020603050405020304" pitchFamily="18" charset="0"/>
                <a:ea typeface="宋体" panose="02010600030101010101" pitchFamily="2" charset="-122"/>
              </a:defRPr>
            </a:lvl2pPr>
            <a:lvl3pPr marL="1143000" indent="-228600">
              <a:defRPr kumimoji="1" sz="2800">
                <a:solidFill>
                  <a:schemeClr val="tx2"/>
                </a:solidFill>
                <a:latin typeface="Times New Roman" panose="02020603050405020304" pitchFamily="18" charset="0"/>
                <a:ea typeface="宋体" panose="02010600030101010101" pitchFamily="2" charset="-122"/>
              </a:defRPr>
            </a:lvl3pPr>
            <a:lvl4pPr marL="1600200" indent="-228600">
              <a:defRPr kumimoji="1" sz="2800">
                <a:solidFill>
                  <a:schemeClr val="tx2"/>
                </a:solidFill>
                <a:latin typeface="Times New Roman" panose="02020603050405020304" pitchFamily="18" charset="0"/>
                <a:ea typeface="宋体" panose="02010600030101010101" pitchFamily="2" charset="-122"/>
              </a:defRPr>
            </a:lvl4pPr>
            <a:lvl5pPr marL="2057400" indent="-228600">
              <a:defRPr kumimoji="1" sz="28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6.7</a:t>
            </a:r>
            <a:r>
              <a:rPr lang="zh-CN" altLang="en-US" sz="3200" b="1" dirty="0" smtClean="0">
                <a:solidFill>
                  <a:srgbClr val="FF0000"/>
                </a:solidFill>
                <a:effectLst>
                  <a:outerShdw blurRad="38100" dist="38100" dir="2700000" algn="tl">
                    <a:srgbClr val="000000">
                      <a:alpha val="43137"/>
                    </a:srgbClr>
                  </a:outerShdw>
                </a:effectLst>
                <a:ea typeface="+mn-ea"/>
                <a:cs typeface="Times New Roman" panose="02020603050405020304" pitchFamily="18" charset="0"/>
              </a:rPr>
              <a:t>     板式塔</a:t>
            </a:r>
          </a:p>
        </p:txBody>
      </p:sp>
      <mc:AlternateContent xmlns:mc="http://schemas.openxmlformats.org/markup-compatibility/2006">
        <mc:Choice xmlns:a14="http://schemas.microsoft.com/office/drawing/2010/main" Requires="a14">
          <p:sp>
            <p:nvSpPr>
              <p:cNvPr id="2" name="文本框 1"/>
              <p:cNvSpPr txBox="1"/>
              <p:nvPr/>
            </p:nvSpPr>
            <p:spPr>
              <a:xfrm>
                <a:off x="378822" y="828896"/>
                <a:ext cx="11495315" cy="5758436"/>
              </a:xfrm>
              <a:prstGeom prst="rect">
                <a:avLst/>
              </a:prstGeom>
              <a:noFill/>
            </p:spPr>
            <p:txBody>
              <a:bodyPr wrap="square" rtlCol="0">
                <a:spAutoFit/>
              </a:bodyPr>
              <a:lstStyle/>
              <a:p>
                <a:r>
                  <a:rPr lang="en-US" altLang="zh-CN" sz="2600" b="1" dirty="0" smtClean="0">
                    <a:latin typeface="Times New Roman" panose="02020603050405020304" pitchFamily="18" charset="0"/>
                    <a:cs typeface="Times New Roman" panose="02020603050405020304" pitchFamily="18" charset="0"/>
                  </a:rPr>
                  <a:t>6.7.3.2</a:t>
                </a:r>
                <a:r>
                  <a:rPr lang="zh-CN" altLang="en-US" sz="2600" b="1" dirty="0" smtClean="0">
                    <a:latin typeface="Times New Roman" panose="02020603050405020304" pitchFamily="18" charset="0"/>
                    <a:cs typeface="Times New Roman" panose="02020603050405020304" pitchFamily="18" charset="0"/>
                  </a:rPr>
                  <a:t>    </a:t>
                </a:r>
                <a:r>
                  <a:rPr lang="zh-CN" altLang="en-US" sz="2600" b="1" dirty="0" smtClean="0">
                    <a:latin typeface="Times New Roman" panose="02020603050405020304" pitchFamily="18" charset="0"/>
                    <a:cs typeface="Times New Roman" panose="02020603050405020304" pitchFamily="18" charset="0"/>
                  </a:rPr>
                  <a:t>单板效率</a:t>
                </a:r>
                <a:endParaRPr lang="en-US" altLang="zh-CN" sz="2600" b="1" dirty="0" smtClean="0">
                  <a:latin typeface="Times New Roman" panose="02020603050405020304" pitchFamily="18" charset="0"/>
                  <a:cs typeface="Times New Roman" panose="02020603050405020304" pitchFamily="18" charset="0"/>
                </a:endParaRPr>
              </a:p>
              <a:p>
                <a:r>
                  <a:rPr lang="zh-CN" altLang="en-US" sz="26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塔内各实际板上的传质情况并不完全相同，即各板的传质效率不等，可通过实验测定</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）气相单板效率</a:t>
                </a:r>
                <a:endParaRPr lang="en-US" altLang="zh-CN" sz="2400"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d>
                            <m:dPr>
                              <m:ctrlPr>
                                <a:rPr lang="en-US" altLang="zh-CN" sz="2400" b="1" i="1" smtClean="0">
                                  <a:latin typeface="Cambria Math" panose="02040503050406030204" pitchFamily="18" charset="0"/>
                                  <a:cs typeface="Times New Roman" panose="02020603050405020304" pitchFamily="18" charset="0"/>
                                </a:rPr>
                              </m:ctrlPr>
                            </m:dPr>
                            <m:e>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𝑬</m:t>
                                  </m:r>
                                </m:e>
                                <m:sub>
                                  <m:r>
                                    <a:rPr lang="en-US" altLang="zh-CN" sz="2400" b="1" i="1" smtClean="0">
                                      <a:latin typeface="Cambria Math" panose="02040503050406030204" pitchFamily="18" charset="0"/>
                                      <a:cs typeface="Times New Roman" panose="02020603050405020304" pitchFamily="18" charset="0"/>
                                    </a:rPr>
                                    <m:t>𝑴𝑽</m:t>
                                  </m:r>
                                </m:sub>
                              </m:sSub>
                            </m:e>
                          </m:d>
                        </m:e>
                        <m:sub>
                          <m:r>
                            <a:rPr lang="en-US" altLang="zh-CN" sz="2400" b="1" i="1" smtClean="0">
                              <a:latin typeface="Cambria Math" panose="02040503050406030204" pitchFamily="18" charset="0"/>
                              <a:cs typeface="Times New Roman" panose="02020603050405020304" pitchFamily="18" charset="0"/>
                            </a:rPr>
                            <m:t>𝒏</m:t>
                          </m:r>
                        </m:sub>
                      </m:sSub>
                      <m:r>
                        <a:rPr lang="en-US" altLang="zh-CN" sz="2400" b="1" i="1" smtClean="0">
                          <a:latin typeface="Cambria Math" panose="02040503050406030204" pitchFamily="18" charset="0"/>
                          <a:cs typeface="Times New Roman" panose="02020603050405020304" pitchFamily="18" charset="0"/>
                        </a:rPr>
                        <m:t>=</m:t>
                      </m:r>
                      <m:f>
                        <m:fPr>
                          <m:ctrlPr>
                            <a:rPr lang="en-US" altLang="zh-CN" sz="2400" b="1" i="1" smtClean="0">
                              <a:latin typeface="Cambria Math" panose="02040503050406030204" pitchFamily="18" charset="0"/>
                              <a:cs typeface="Times New Roman" panose="02020603050405020304" pitchFamily="18" charset="0"/>
                            </a:rPr>
                          </m:ctrlPr>
                        </m:fPr>
                        <m:num>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𝒚</m:t>
                              </m:r>
                            </m:e>
                            <m:sub>
                              <m:r>
                                <a:rPr lang="en-US" altLang="zh-CN" sz="2400" b="1" i="1" smtClean="0">
                                  <a:latin typeface="Cambria Math" panose="02040503050406030204" pitchFamily="18" charset="0"/>
                                  <a:cs typeface="Times New Roman" panose="02020603050405020304" pitchFamily="18" charset="0"/>
                                </a:rPr>
                                <m:t>𝒏</m:t>
                              </m:r>
                            </m:sub>
                          </m:sSub>
                          <m:r>
                            <a:rPr lang="en-US" altLang="zh-CN" sz="2400" b="1" i="1" smtClean="0">
                              <a:latin typeface="Cambria Math" panose="02040503050406030204" pitchFamily="18" charset="0"/>
                              <a:cs typeface="Times New Roman" panose="02020603050405020304" pitchFamily="18" charset="0"/>
                            </a:rPr>
                            <m:t>−</m:t>
                          </m:r>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𝒚</m:t>
                              </m:r>
                            </m:e>
                            <m:sub>
                              <m:r>
                                <a:rPr lang="en-US" altLang="zh-CN" sz="2400" b="1" i="1" smtClean="0">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sub>
                          </m:sSub>
                        </m:num>
                        <m:den>
                          <m:sSubSup>
                            <m:sSubSupPr>
                              <m:ctrlPr>
                                <a:rPr lang="en-US" altLang="zh-CN" sz="2400" b="1" i="1" smtClean="0">
                                  <a:latin typeface="Cambria Math" panose="02040503050406030204" pitchFamily="18" charset="0"/>
                                  <a:cs typeface="Times New Roman" panose="02020603050405020304" pitchFamily="18" charset="0"/>
                                </a:rPr>
                              </m:ctrlPr>
                            </m:sSubSupPr>
                            <m:e>
                              <m:r>
                                <a:rPr lang="en-US" altLang="zh-CN" sz="2400" b="1" i="1" smtClean="0">
                                  <a:latin typeface="Cambria Math" panose="02040503050406030204" pitchFamily="18" charset="0"/>
                                  <a:cs typeface="Times New Roman" panose="02020603050405020304" pitchFamily="18" charset="0"/>
                                </a:rPr>
                                <m:t>𝒚</m:t>
                              </m:r>
                            </m:e>
                            <m:sub>
                              <m:r>
                                <a:rPr lang="en-US" altLang="zh-CN" sz="2400" b="1" i="1" smtClean="0">
                                  <a:latin typeface="Cambria Math" panose="02040503050406030204" pitchFamily="18" charset="0"/>
                                  <a:cs typeface="Times New Roman" panose="02020603050405020304" pitchFamily="18" charset="0"/>
                                </a:rPr>
                                <m:t>𝒏</m:t>
                              </m:r>
                            </m:sub>
                            <m:sup>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400" b="1" i="1" smtClean="0">
                              <a:latin typeface="Cambria Math" panose="02040503050406030204" pitchFamily="18" charset="0"/>
                              <a:cs typeface="Times New Roman" panose="02020603050405020304" pitchFamily="18" charset="0"/>
                            </a:rPr>
                            <m:t>−</m:t>
                          </m:r>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𝒚</m:t>
                              </m:r>
                            </m:e>
                            <m:sub>
                              <m:r>
                                <a:rPr lang="en-US" altLang="zh-CN" sz="2400" b="1" i="1" smtClean="0">
                                  <a:latin typeface="Cambria Math" panose="02040503050406030204" pitchFamily="18" charset="0"/>
                                  <a:cs typeface="Times New Roman" panose="02020603050405020304" pitchFamily="18" charset="0"/>
                                </a:rPr>
                                <m:t>𝒏</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sub>
                          </m:sSub>
                        </m:den>
                      </m:f>
                      <m:r>
                        <a:rPr lang="en-US" altLang="zh-CN" sz="2400" b="1" i="1" smtClean="0">
                          <a:latin typeface="Cambria Math" panose="02040503050406030204" pitchFamily="18" charset="0"/>
                          <a:cs typeface="Times New Roman" panose="02020603050405020304" pitchFamily="18" charset="0"/>
                        </a:rPr>
                        <m:t>=</m:t>
                      </m:r>
                      <m:f>
                        <m:fPr>
                          <m:ctrlPr>
                            <a:rPr lang="en-US" altLang="zh-CN" sz="2400" b="1" i="1" smtClean="0">
                              <a:latin typeface="Cambria Math" panose="02040503050406030204" pitchFamily="18" charset="0"/>
                              <a:cs typeface="Times New Roman" panose="02020603050405020304" pitchFamily="18" charset="0"/>
                            </a:rPr>
                          </m:ctrlPr>
                        </m:fPr>
                        <m:num>
                          <m:r>
                            <a:rPr lang="zh-CN" altLang="en-US" sz="2400" b="1" i="1">
                              <a:latin typeface="Cambria Math" panose="02040503050406030204" pitchFamily="18" charset="0"/>
                              <a:cs typeface="Times New Roman" panose="02020603050405020304" pitchFamily="18" charset="0"/>
                            </a:rPr>
                            <m:t>实际板</m:t>
                          </m:r>
                          <m:r>
                            <a:rPr lang="zh-CN" altLang="en-US" sz="2400" b="1" i="1" smtClean="0">
                              <a:latin typeface="Cambria Math" panose="02040503050406030204" pitchFamily="18" charset="0"/>
                              <a:cs typeface="Times New Roman" panose="02020603050405020304" pitchFamily="18" charset="0"/>
                            </a:rPr>
                            <m:t>的</m:t>
                          </m:r>
                          <m:r>
                            <a:rPr lang="zh-CN" altLang="en-US" sz="2400" b="1" i="1">
                              <a:latin typeface="Cambria Math" panose="02040503050406030204" pitchFamily="18" charset="0"/>
                              <a:cs typeface="Times New Roman" panose="02020603050405020304" pitchFamily="18" charset="0"/>
                            </a:rPr>
                            <m:t>气</m:t>
                          </m:r>
                          <m:r>
                            <a:rPr lang="zh-CN" altLang="en-US" sz="2400" b="1" i="1" smtClean="0">
                              <a:latin typeface="Cambria Math" panose="02040503050406030204" pitchFamily="18" charset="0"/>
                              <a:cs typeface="Times New Roman" panose="02020603050405020304" pitchFamily="18" charset="0"/>
                            </a:rPr>
                            <m:t>相</m:t>
                          </m:r>
                          <m:r>
                            <a:rPr lang="zh-CN" altLang="en-US" sz="2400" b="1" i="1">
                              <a:latin typeface="Cambria Math" panose="02040503050406030204" pitchFamily="18" charset="0"/>
                              <a:cs typeface="Times New Roman" panose="02020603050405020304" pitchFamily="18" charset="0"/>
                            </a:rPr>
                            <m:t>浓度</m:t>
                          </m:r>
                          <m:r>
                            <a:rPr lang="zh-CN" altLang="en-US" sz="2400" b="1" i="1" smtClean="0">
                              <a:latin typeface="Cambria Math" panose="02040503050406030204" pitchFamily="18" charset="0"/>
                              <a:cs typeface="Times New Roman" panose="02020603050405020304" pitchFamily="18" charset="0"/>
                            </a:rPr>
                            <m:t>变化</m:t>
                          </m:r>
                        </m:num>
                        <m:den>
                          <m:r>
                            <a:rPr lang="zh-CN" altLang="en-US" sz="2400" b="1" i="1">
                              <a:latin typeface="Cambria Math" panose="02040503050406030204" pitchFamily="18" charset="0"/>
                              <a:cs typeface="Times New Roman" panose="02020603050405020304" pitchFamily="18" charset="0"/>
                            </a:rPr>
                            <m:t>理论</m:t>
                          </m:r>
                          <m:r>
                            <a:rPr lang="zh-CN" altLang="en-US" sz="2400" b="1" i="1" smtClean="0">
                              <a:latin typeface="Cambria Math" panose="02040503050406030204" pitchFamily="18" charset="0"/>
                              <a:cs typeface="Times New Roman" panose="02020603050405020304" pitchFamily="18" charset="0"/>
                            </a:rPr>
                            <m:t>板</m:t>
                          </m:r>
                          <m:r>
                            <a:rPr lang="zh-CN" altLang="en-US" sz="2400" b="1" i="1">
                              <a:latin typeface="Cambria Math" panose="02040503050406030204" pitchFamily="18" charset="0"/>
                              <a:cs typeface="Times New Roman" panose="02020603050405020304" pitchFamily="18" charset="0"/>
                            </a:rPr>
                            <m:t>的</m:t>
                          </m:r>
                          <m:r>
                            <a:rPr lang="zh-CN" altLang="en-US" sz="2400" b="1" i="1" smtClean="0">
                              <a:latin typeface="Cambria Math" panose="02040503050406030204" pitchFamily="18" charset="0"/>
                              <a:cs typeface="Times New Roman" panose="02020603050405020304" pitchFamily="18" charset="0"/>
                            </a:rPr>
                            <m:t>气相</m:t>
                          </m:r>
                          <m:r>
                            <a:rPr lang="zh-CN" altLang="en-US" sz="2400" b="1" i="1">
                              <a:latin typeface="Cambria Math" panose="02040503050406030204" pitchFamily="18" charset="0"/>
                              <a:cs typeface="Times New Roman" panose="02020603050405020304" pitchFamily="18" charset="0"/>
                            </a:rPr>
                            <m:t>浓度</m:t>
                          </m:r>
                          <m:r>
                            <a:rPr lang="zh-CN" altLang="en-US" sz="2400" b="1" i="1" smtClean="0">
                              <a:latin typeface="Cambria Math" panose="02040503050406030204" pitchFamily="18" charset="0"/>
                              <a:cs typeface="Times New Roman" panose="02020603050405020304" pitchFamily="18" charset="0"/>
                            </a:rPr>
                            <m:t>变化</m:t>
                          </m:r>
                        </m:den>
                      </m:f>
                    </m:oMath>
                  </m:oMathPara>
                </a14:m>
                <a:endParaRPr lang="en-US" altLang="zh-CN" sz="2400" b="1" dirty="0" smtClean="0">
                  <a:latin typeface="Times New Roman" panose="02020603050405020304" pitchFamily="18" charset="0"/>
                  <a:cs typeface="Times New Roman" panose="02020603050405020304" pitchFamily="18" charset="0"/>
                </a:endParaRPr>
              </a:p>
              <a:p>
                <a:pPr/>
                <a:endParaRPr lang="en-US" altLang="zh-CN" sz="2400" b="1" dirty="0" smtClean="0">
                  <a:latin typeface="Times New Roman" panose="02020603050405020304" pitchFamily="18" charset="0"/>
                  <a:cs typeface="Times New Roman" panose="02020603050405020304" pitchFamily="18" charset="0"/>
                </a:endParaRPr>
              </a:p>
              <a:p>
                <a:endParaRPr lang="en-US" altLang="zh-CN" sz="2400" b="1" dirty="0" smtClean="0">
                  <a:latin typeface="Times New Roman" panose="02020603050405020304" pitchFamily="18" charset="0"/>
                  <a:cs typeface="Times New Roman" panose="02020603050405020304" pitchFamily="18" charset="0"/>
                </a:endParaRPr>
              </a:p>
              <a:p>
                <a:pPr/>
                <a:endParaRPr lang="en-US" altLang="zh-CN" sz="2400" b="1" i="1" dirty="0" smtClean="0">
                  <a:latin typeface="Cambria Math" panose="02040503050406030204" pitchFamily="18" charset="0"/>
                  <a:cs typeface="Times New Roman" panose="02020603050405020304" pitchFamily="18" charset="0"/>
                </a:endParaRPr>
              </a:p>
              <a:p>
                <a:pPr/>
                <a:endParaRPr lang="en-US" altLang="zh-CN" sz="2400" b="1" i="1" dirty="0">
                  <a:latin typeface="Cambria Math" panose="02040503050406030204" pitchFamily="18" charset="0"/>
                  <a:cs typeface="Times New Roman" panose="02020603050405020304" pitchFamily="18" charset="0"/>
                </a:endParaRPr>
              </a:p>
              <a:p>
                <a:pPr/>
                <a:endParaRPr lang="en-US" altLang="zh-CN" sz="2400" b="1" i="1" dirty="0" smtClean="0">
                  <a:latin typeface="Cambria Math" panose="02040503050406030204" pitchFamily="18" charset="0"/>
                  <a:cs typeface="Times New Roman" panose="02020603050405020304" pitchFamily="18" charset="0"/>
                </a:endParaRPr>
              </a:p>
              <a:p>
                <a:pPr/>
                <a:endParaRPr lang="en-US" altLang="zh-CN" sz="2400" b="1" i="1" dirty="0">
                  <a:latin typeface="Cambria Math" panose="02040503050406030204" pitchFamily="18" charset="0"/>
                  <a:cs typeface="Times New Roman" panose="02020603050405020304" pitchFamily="18" charset="0"/>
                </a:endParaRPr>
              </a:p>
              <a:p>
                <a:pPr/>
                <a:endParaRPr lang="en-US" altLang="zh-CN" sz="2400" b="1" i="1" dirty="0" smtClean="0">
                  <a:latin typeface="Cambria Math" panose="02040503050406030204" pitchFamily="18" charset="0"/>
                  <a:cs typeface="Times New Roman" panose="02020603050405020304" pitchFamily="18" charset="0"/>
                </a:endParaRPr>
              </a:p>
              <a:p>
                <a:pPr/>
                <a:endParaRPr lang="en-US" altLang="zh-CN" sz="2400" b="1" i="1" dirty="0">
                  <a:latin typeface="Cambria Math" panose="02040503050406030204" pitchFamily="18" charset="0"/>
                  <a:cs typeface="Times New Roman" panose="02020603050405020304" pitchFamily="18" charset="0"/>
                </a:endParaRPr>
              </a:p>
              <a:p>
                <a:pPr/>
                <a:endParaRPr lang="en-US" altLang="zh-CN" sz="2400" b="1" i="1" dirty="0" smtClean="0">
                  <a:latin typeface="Cambria Math" panose="02040503050406030204" pitchFamily="18"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378822" y="828896"/>
                <a:ext cx="11495315" cy="5758436"/>
              </a:xfrm>
              <a:prstGeom prst="rect">
                <a:avLst/>
              </a:prstGeom>
              <a:blipFill>
                <a:blip r:embed="rId3"/>
                <a:stretch>
                  <a:fillRect l="-954" t="-1164" r="-795"/>
                </a:stretch>
              </a:blipFill>
            </p:spPr>
            <p:txBody>
              <a:bodyPr/>
              <a:lstStyle/>
              <a:p>
                <a:r>
                  <a:rPr lang="zh-CN" altLang="en-US">
                    <a:noFill/>
                  </a:rPr>
                  <a:t> </a:t>
                </a:r>
              </a:p>
            </p:txBody>
          </p:sp>
        </mc:Fallback>
      </mc:AlternateContent>
      <p:sp>
        <p:nvSpPr>
          <p:cNvPr id="10" name="Line 2"/>
          <p:cNvSpPr>
            <a:spLocks noChangeShapeType="1"/>
          </p:cNvSpPr>
          <p:nvPr/>
        </p:nvSpPr>
        <p:spPr bwMode="auto">
          <a:xfrm>
            <a:off x="1913709" y="4692319"/>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3"/>
          <p:cNvSpPr>
            <a:spLocks noChangeShapeType="1"/>
          </p:cNvSpPr>
          <p:nvPr/>
        </p:nvSpPr>
        <p:spPr bwMode="auto">
          <a:xfrm flipV="1">
            <a:off x="2177143" y="4184319"/>
            <a:ext cx="0" cy="5080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4"/>
          <p:cNvSpPr>
            <a:spLocks noChangeShapeType="1"/>
          </p:cNvSpPr>
          <p:nvPr/>
        </p:nvSpPr>
        <p:spPr bwMode="auto">
          <a:xfrm flipV="1">
            <a:off x="2159726" y="4818026"/>
            <a:ext cx="0" cy="50800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5"/>
          <p:cNvSpPr>
            <a:spLocks noChangeShapeType="1"/>
          </p:cNvSpPr>
          <p:nvPr/>
        </p:nvSpPr>
        <p:spPr bwMode="auto">
          <a:xfrm>
            <a:off x="2891246" y="4692319"/>
            <a:ext cx="0" cy="5080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6"/>
          <p:cNvSpPr>
            <a:spLocks noChangeShapeType="1"/>
          </p:cNvSpPr>
          <p:nvPr/>
        </p:nvSpPr>
        <p:spPr bwMode="auto">
          <a:xfrm flipV="1">
            <a:off x="3070405" y="4160159"/>
            <a:ext cx="0" cy="5080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 name="Object 7"/>
          <p:cNvGraphicFramePr>
            <a:graphicFrameLocks noChangeAspect="1"/>
          </p:cNvGraphicFramePr>
          <p:nvPr>
            <p:extLst>
              <p:ext uri="{D42A27DB-BD31-4B8C-83A1-F6EECF244321}">
                <p14:modId xmlns:p14="http://schemas.microsoft.com/office/powerpoint/2010/main" val="4284997275"/>
              </p:ext>
            </p:extLst>
          </p:nvPr>
        </p:nvGraphicFramePr>
        <p:xfrm>
          <a:off x="1708559" y="5159678"/>
          <a:ext cx="708025" cy="482865"/>
        </p:xfrm>
        <a:graphic>
          <a:graphicData uri="http://schemas.openxmlformats.org/presentationml/2006/ole">
            <mc:AlternateContent xmlns:mc="http://schemas.openxmlformats.org/markup-compatibility/2006">
              <mc:Choice xmlns:v="urn:schemas-microsoft-com:vml" Requires="v">
                <p:oleObj spid="_x0000_s5141" name="Equation" r:id="rId4" imgW="279360" imgH="228600" progId="Equation.DSMT4">
                  <p:embed/>
                </p:oleObj>
              </mc:Choice>
              <mc:Fallback>
                <p:oleObj name="Equation" r:id="rId4" imgW="279360" imgH="228600" progId="Equation.DSMT4">
                  <p:embed/>
                  <p:pic>
                    <p:nvPicPr>
                      <p:cNvPr id="17203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559" y="5159678"/>
                        <a:ext cx="708025" cy="48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8"/>
          <p:cNvGraphicFramePr>
            <a:graphicFrameLocks noChangeAspect="1"/>
          </p:cNvGraphicFramePr>
          <p:nvPr>
            <p:extLst>
              <p:ext uri="{D42A27DB-BD31-4B8C-83A1-F6EECF244321}">
                <p14:modId xmlns:p14="http://schemas.microsoft.com/office/powerpoint/2010/main" val="872968522"/>
              </p:ext>
            </p:extLst>
          </p:nvPr>
        </p:nvGraphicFramePr>
        <p:xfrm>
          <a:off x="2587805" y="3784070"/>
          <a:ext cx="482600" cy="482865"/>
        </p:xfrm>
        <a:graphic>
          <a:graphicData uri="http://schemas.openxmlformats.org/presentationml/2006/ole">
            <mc:AlternateContent xmlns:mc="http://schemas.openxmlformats.org/markup-compatibility/2006">
              <mc:Choice xmlns:v="urn:schemas-microsoft-com:vml" Requires="v">
                <p:oleObj spid="_x0000_s5142" name="Equation" r:id="rId6" imgW="190440" imgH="228600" progId="Equation.DSMT4">
                  <p:embed/>
                </p:oleObj>
              </mc:Choice>
              <mc:Fallback>
                <p:oleObj name="Equation" r:id="rId6" imgW="190440" imgH="228600" progId="Equation.DSMT4">
                  <p:embed/>
                  <p:pic>
                    <p:nvPicPr>
                      <p:cNvPr id="17204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7805" y="3784070"/>
                        <a:ext cx="482600" cy="48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
          <p:cNvGraphicFramePr>
            <a:graphicFrameLocks noChangeAspect="1"/>
          </p:cNvGraphicFramePr>
          <p:nvPr>
            <p:extLst>
              <p:ext uri="{D42A27DB-BD31-4B8C-83A1-F6EECF244321}">
                <p14:modId xmlns:p14="http://schemas.microsoft.com/office/powerpoint/2010/main" val="964579065"/>
              </p:ext>
            </p:extLst>
          </p:nvPr>
        </p:nvGraphicFramePr>
        <p:xfrm>
          <a:off x="1730556" y="3775568"/>
          <a:ext cx="482600" cy="510646"/>
        </p:xfrm>
        <a:graphic>
          <a:graphicData uri="http://schemas.openxmlformats.org/presentationml/2006/ole">
            <mc:AlternateContent xmlns:mc="http://schemas.openxmlformats.org/markup-compatibility/2006">
              <mc:Choice xmlns:v="urn:schemas-microsoft-com:vml" Requires="v">
                <p:oleObj spid="_x0000_s5143" name="Equation" r:id="rId8" imgW="190440" imgH="241200" progId="Equation.DSMT4">
                  <p:embed/>
                </p:oleObj>
              </mc:Choice>
              <mc:Fallback>
                <p:oleObj name="Equation" r:id="rId8" imgW="190440" imgH="241200" progId="Equation.DSMT4">
                  <p:embed/>
                  <p:pic>
                    <p:nvPicPr>
                      <p:cNvPr id="172041"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0556" y="3775568"/>
                        <a:ext cx="482600" cy="510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0"/>
          <p:cNvGraphicFramePr>
            <a:graphicFrameLocks noChangeAspect="1"/>
          </p:cNvGraphicFramePr>
          <p:nvPr>
            <p:extLst>
              <p:ext uri="{D42A27DB-BD31-4B8C-83A1-F6EECF244321}">
                <p14:modId xmlns:p14="http://schemas.microsoft.com/office/powerpoint/2010/main" val="2745480154"/>
              </p:ext>
            </p:extLst>
          </p:nvPr>
        </p:nvGraphicFramePr>
        <p:xfrm>
          <a:off x="2711859" y="5110406"/>
          <a:ext cx="482600" cy="482865"/>
        </p:xfrm>
        <a:graphic>
          <a:graphicData uri="http://schemas.openxmlformats.org/presentationml/2006/ole">
            <mc:AlternateContent xmlns:mc="http://schemas.openxmlformats.org/markup-compatibility/2006">
              <mc:Choice xmlns:v="urn:schemas-microsoft-com:vml" Requires="v">
                <p:oleObj spid="_x0000_s5144" name="Equation" r:id="rId10" imgW="190440" imgH="228600" progId="Equation.DSMT4">
                  <p:embed/>
                </p:oleObj>
              </mc:Choice>
              <mc:Fallback>
                <p:oleObj name="Equation" r:id="rId10" imgW="190440" imgH="228600" progId="Equation.DSMT4">
                  <p:embed/>
                  <p:pic>
                    <p:nvPicPr>
                      <p:cNvPr id="172042"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1859" y="5110406"/>
                        <a:ext cx="482600" cy="48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15"/>
          <p:cNvSpPr>
            <a:spLocks noChangeShapeType="1"/>
          </p:cNvSpPr>
          <p:nvPr/>
        </p:nvSpPr>
        <p:spPr bwMode="auto">
          <a:xfrm flipH="1">
            <a:off x="6511834" y="4006745"/>
            <a:ext cx="1600200" cy="1587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 name="Group 17"/>
          <p:cNvGrpSpPr>
            <a:grpSpLocks/>
          </p:cNvGrpSpPr>
          <p:nvPr/>
        </p:nvGrpSpPr>
        <p:grpSpPr bwMode="auto">
          <a:xfrm>
            <a:off x="6740434" y="4349714"/>
            <a:ext cx="990600" cy="1016000"/>
            <a:chOff x="4560" y="2631"/>
            <a:chExt cx="624" cy="768"/>
          </a:xfrm>
        </p:grpSpPr>
        <p:sp>
          <p:nvSpPr>
            <p:cNvPr id="36" name="Line 18"/>
            <p:cNvSpPr>
              <a:spLocks noChangeShapeType="1"/>
            </p:cNvSpPr>
            <p:nvPr/>
          </p:nvSpPr>
          <p:spPr bwMode="auto">
            <a:xfrm flipH="1">
              <a:off x="4560" y="2640"/>
              <a:ext cx="62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19"/>
            <p:cNvSpPr>
              <a:spLocks noChangeShapeType="1"/>
            </p:cNvSpPr>
            <p:nvPr/>
          </p:nvSpPr>
          <p:spPr bwMode="auto">
            <a:xfrm>
              <a:off x="4560" y="2631"/>
              <a:ext cx="0" cy="76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3" name="Object 20"/>
          <p:cNvGraphicFramePr>
            <a:graphicFrameLocks noChangeAspect="1"/>
          </p:cNvGraphicFramePr>
          <p:nvPr>
            <p:extLst>
              <p:ext uri="{D42A27DB-BD31-4B8C-83A1-F6EECF244321}">
                <p14:modId xmlns:p14="http://schemas.microsoft.com/office/powerpoint/2010/main" val="2429948405"/>
              </p:ext>
            </p:extLst>
          </p:nvPr>
        </p:nvGraphicFramePr>
        <p:xfrm>
          <a:off x="6556284" y="5593256"/>
          <a:ext cx="484188" cy="482864"/>
        </p:xfrm>
        <a:graphic>
          <a:graphicData uri="http://schemas.openxmlformats.org/presentationml/2006/ole">
            <mc:AlternateContent xmlns:mc="http://schemas.openxmlformats.org/markup-compatibility/2006">
              <mc:Choice xmlns:v="urn:schemas-microsoft-com:vml" Requires="v">
                <p:oleObj spid="_x0000_s5145" name="Equation" r:id="rId12" imgW="190440" imgH="228600" progId="Equation.DSMT4">
                  <p:embed/>
                </p:oleObj>
              </mc:Choice>
              <mc:Fallback>
                <p:oleObj name="Equation" r:id="rId12" imgW="190440" imgH="228600" progId="Equation.DSMT4">
                  <p:embed/>
                  <p:pic>
                    <p:nvPicPr>
                      <p:cNvPr id="172052"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56284" y="5593256"/>
                        <a:ext cx="484188" cy="482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1"/>
          <p:cNvGraphicFramePr>
            <a:graphicFrameLocks noChangeAspect="1"/>
          </p:cNvGraphicFramePr>
          <p:nvPr>
            <p:extLst>
              <p:ext uri="{D42A27DB-BD31-4B8C-83A1-F6EECF244321}">
                <p14:modId xmlns:p14="http://schemas.microsoft.com/office/powerpoint/2010/main" val="3696999455"/>
              </p:ext>
            </p:extLst>
          </p:nvPr>
        </p:nvGraphicFramePr>
        <p:xfrm>
          <a:off x="5204528" y="4972928"/>
          <a:ext cx="708025" cy="482865"/>
        </p:xfrm>
        <a:graphic>
          <a:graphicData uri="http://schemas.openxmlformats.org/presentationml/2006/ole">
            <mc:AlternateContent xmlns:mc="http://schemas.openxmlformats.org/markup-compatibility/2006">
              <mc:Choice xmlns:v="urn:schemas-microsoft-com:vml" Requires="v">
                <p:oleObj spid="_x0000_s5146" name="Equation" r:id="rId14" imgW="279360" imgH="228600" progId="Equation.DSMT4">
                  <p:embed/>
                </p:oleObj>
              </mc:Choice>
              <mc:Fallback>
                <p:oleObj name="Equation" r:id="rId14" imgW="279360" imgH="228600" progId="Equation.DSMT4">
                  <p:embed/>
                  <p:pic>
                    <p:nvPicPr>
                      <p:cNvPr id="172053"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04528" y="4972928"/>
                        <a:ext cx="708025" cy="48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2"/>
          <p:cNvSpPr>
            <a:spLocks noChangeShapeType="1"/>
          </p:cNvSpPr>
          <p:nvPr/>
        </p:nvSpPr>
        <p:spPr bwMode="auto">
          <a:xfrm>
            <a:off x="6740434" y="5314119"/>
            <a:ext cx="0" cy="44450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6" name="Object 23"/>
          <p:cNvGraphicFramePr>
            <a:graphicFrameLocks noChangeAspect="1"/>
          </p:cNvGraphicFramePr>
          <p:nvPr>
            <p:extLst>
              <p:ext uri="{D42A27DB-BD31-4B8C-83A1-F6EECF244321}">
                <p14:modId xmlns:p14="http://schemas.microsoft.com/office/powerpoint/2010/main" val="2187805189"/>
              </p:ext>
            </p:extLst>
          </p:nvPr>
        </p:nvGraphicFramePr>
        <p:xfrm>
          <a:off x="5467577" y="4019638"/>
          <a:ext cx="577850" cy="510646"/>
        </p:xfrm>
        <a:graphic>
          <a:graphicData uri="http://schemas.openxmlformats.org/presentationml/2006/ole">
            <mc:AlternateContent xmlns:mc="http://schemas.openxmlformats.org/markup-compatibility/2006">
              <mc:Choice xmlns:v="urn:schemas-microsoft-com:vml" Requires="v">
                <p:oleObj spid="_x0000_s5147" name="Equation" r:id="rId16" imgW="228600" imgH="241200" progId="Equation.DSMT4">
                  <p:embed/>
                </p:oleObj>
              </mc:Choice>
              <mc:Fallback>
                <p:oleObj name="Equation" r:id="rId16" imgW="228600" imgH="241200" progId="Equation.DSMT4">
                  <p:embed/>
                  <p:pic>
                    <p:nvPicPr>
                      <p:cNvPr id="172055"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67577" y="4019638"/>
                        <a:ext cx="577850" cy="510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27" name="Text Box 24"/>
              <p:cNvSpPr txBox="1">
                <a:spLocks noChangeArrowheads="1"/>
              </p:cNvSpPr>
              <p:nvPr/>
            </p:nvSpPr>
            <p:spPr bwMode="auto">
              <a:xfrm>
                <a:off x="7221447" y="4044827"/>
                <a:ext cx="385810"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oMath>
                  </m:oMathPara>
                </a14:m>
                <a:endParaRPr lang="en-US" altLang="zh-CN" dirty="0"/>
              </a:p>
            </p:txBody>
          </p:sp>
        </mc:Choice>
        <mc:Fallback>
          <p:sp>
            <p:nvSpPr>
              <p:cNvPr id="27" name="Text Box 24"/>
              <p:cNvSpPr txBox="1">
                <a:spLocks noRot="1" noChangeAspect="1" noMove="1" noResize="1" noEditPoints="1" noAdjustHandles="1" noChangeArrowheads="1" noChangeShapeType="1" noTextEdit="1"/>
              </p:cNvSpPr>
              <p:nvPr/>
            </p:nvSpPr>
            <p:spPr bwMode="auto">
              <a:xfrm>
                <a:off x="7221447" y="4044827"/>
                <a:ext cx="385810" cy="369332"/>
              </a:xfrm>
              <a:prstGeom prst="rect">
                <a:avLst/>
              </a:prstGeom>
              <a:blipFill>
                <a:blip r:embed="rId1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28" name="Group 25"/>
          <p:cNvGrpSpPr>
            <a:grpSpLocks/>
          </p:cNvGrpSpPr>
          <p:nvPr/>
        </p:nvGrpSpPr>
        <p:grpSpPr bwMode="auto">
          <a:xfrm>
            <a:off x="5916522" y="4640755"/>
            <a:ext cx="1585912" cy="0"/>
            <a:chOff x="4377" y="1071"/>
            <a:chExt cx="999" cy="0"/>
          </a:xfrm>
        </p:grpSpPr>
        <p:sp>
          <p:nvSpPr>
            <p:cNvPr id="34" name="Line 26"/>
            <p:cNvSpPr>
              <a:spLocks noChangeShapeType="1"/>
            </p:cNvSpPr>
            <p:nvPr/>
          </p:nvSpPr>
          <p:spPr bwMode="auto">
            <a:xfrm flipH="1">
              <a:off x="4377" y="1071"/>
              <a:ext cx="528"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27"/>
            <p:cNvSpPr>
              <a:spLocks noChangeShapeType="1"/>
            </p:cNvSpPr>
            <p:nvPr/>
          </p:nvSpPr>
          <p:spPr bwMode="auto">
            <a:xfrm>
              <a:off x="4896" y="1071"/>
              <a:ext cx="480" cy="0"/>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9" name="Object 28"/>
          <p:cNvGraphicFramePr>
            <a:graphicFrameLocks noChangeAspect="1"/>
          </p:cNvGraphicFramePr>
          <p:nvPr>
            <p:extLst>
              <p:ext uri="{D42A27DB-BD31-4B8C-83A1-F6EECF244321}">
                <p14:modId xmlns:p14="http://schemas.microsoft.com/office/powerpoint/2010/main" val="284581008"/>
              </p:ext>
            </p:extLst>
          </p:nvPr>
        </p:nvGraphicFramePr>
        <p:xfrm>
          <a:off x="5496457" y="4400938"/>
          <a:ext cx="495178" cy="493825"/>
        </p:xfrm>
        <a:graphic>
          <a:graphicData uri="http://schemas.openxmlformats.org/presentationml/2006/ole">
            <mc:AlternateContent xmlns:mc="http://schemas.openxmlformats.org/markup-compatibility/2006">
              <mc:Choice xmlns:v="urn:schemas-microsoft-com:vml" Requires="v">
                <p:oleObj spid="_x0000_s5148" name="Equation" r:id="rId19" imgW="190440" imgH="228600" progId="Equation.DSMT4">
                  <p:embed/>
                </p:oleObj>
              </mc:Choice>
              <mc:Fallback>
                <p:oleObj name="Equation" r:id="rId19" imgW="190440" imgH="228600" progId="Equation.DSMT4">
                  <p:embed/>
                  <p:pic>
                    <p:nvPicPr>
                      <p:cNvPr id="17206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96457" y="4400938"/>
                        <a:ext cx="495178" cy="493825"/>
                      </a:xfrm>
                      <a:prstGeom prst="rect">
                        <a:avLst/>
                      </a:prstGeom>
                      <a:noFill/>
                      <a:ln>
                        <a:noFill/>
                      </a:ln>
                      <a:effectLst/>
                      <a:extLst/>
                    </p:spPr>
                  </p:pic>
                </p:oleObj>
              </mc:Fallback>
            </mc:AlternateContent>
          </a:graphicData>
        </a:graphic>
      </p:graphicFrame>
      <p:sp>
        <p:nvSpPr>
          <p:cNvPr id="30" name="Line 29"/>
          <p:cNvSpPr>
            <a:spLocks noChangeShapeType="1"/>
          </p:cNvSpPr>
          <p:nvPr/>
        </p:nvSpPr>
        <p:spPr bwMode="auto">
          <a:xfrm flipH="1">
            <a:off x="5902234" y="5326026"/>
            <a:ext cx="838200"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30"/>
          <p:cNvSpPr>
            <a:spLocks noChangeShapeType="1"/>
          </p:cNvSpPr>
          <p:nvPr/>
        </p:nvSpPr>
        <p:spPr bwMode="auto">
          <a:xfrm flipH="1">
            <a:off x="5902234" y="4361619"/>
            <a:ext cx="838200"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 name="Object 59"/>
          <p:cNvGraphicFramePr>
            <a:graphicFrameLocks noChangeAspect="1"/>
          </p:cNvGraphicFramePr>
          <p:nvPr>
            <p:extLst>
              <p:ext uri="{D42A27DB-BD31-4B8C-83A1-F6EECF244321}">
                <p14:modId xmlns:p14="http://schemas.microsoft.com/office/powerpoint/2010/main" val="1406384565"/>
              </p:ext>
            </p:extLst>
          </p:nvPr>
        </p:nvGraphicFramePr>
        <p:xfrm>
          <a:off x="7221447" y="5061443"/>
          <a:ext cx="741362" cy="482864"/>
        </p:xfrm>
        <a:graphic>
          <a:graphicData uri="http://schemas.openxmlformats.org/presentationml/2006/ole">
            <mc:AlternateContent xmlns:mc="http://schemas.openxmlformats.org/markup-compatibility/2006">
              <mc:Choice xmlns:v="urn:schemas-microsoft-com:vml" Requires="v">
                <p:oleObj spid="_x0000_s5149" name="Equation" r:id="rId21" imgW="291960" imgH="228600" progId="Equation.DSMT4">
                  <p:embed/>
                </p:oleObj>
              </mc:Choice>
              <mc:Fallback>
                <p:oleObj name="Equation" r:id="rId21" imgW="291960" imgH="228600" progId="Equation.DSMT4">
                  <p:embed/>
                  <p:pic>
                    <p:nvPicPr>
                      <p:cNvPr id="172091" name="Object 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21447" y="5061443"/>
                        <a:ext cx="741362" cy="482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60"/>
          <p:cNvSpPr>
            <a:spLocks noChangeShapeType="1"/>
          </p:cNvSpPr>
          <p:nvPr/>
        </p:nvSpPr>
        <p:spPr bwMode="auto">
          <a:xfrm>
            <a:off x="7442109" y="4640755"/>
            <a:ext cx="0" cy="44450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Arc 16"/>
          <p:cNvSpPr>
            <a:spLocks/>
          </p:cNvSpPr>
          <p:nvPr/>
        </p:nvSpPr>
        <p:spPr bwMode="auto">
          <a:xfrm>
            <a:off x="6019709" y="3899097"/>
            <a:ext cx="2203450" cy="2508250"/>
          </a:xfrm>
          <a:custGeom>
            <a:avLst/>
            <a:gdLst>
              <a:gd name="G0" fmla="+- 20034 0 0"/>
              <a:gd name="G1" fmla="+- 20677 0 0"/>
              <a:gd name="G2" fmla="+- 21600 0 0"/>
              <a:gd name="T0" fmla="*/ 0 w 20034"/>
              <a:gd name="T1" fmla="*/ 12602 h 20677"/>
              <a:gd name="T2" fmla="*/ 13787 w 20034"/>
              <a:gd name="T3" fmla="*/ 0 h 20677"/>
              <a:gd name="T4" fmla="*/ 20034 w 20034"/>
              <a:gd name="T5" fmla="*/ 20677 h 20677"/>
            </a:gdLst>
            <a:ahLst/>
            <a:cxnLst>
              <a:cxn ang="0">
                <a:pos x="T0" y="T1"/>
              </a:cxn>
              <a:cxn ang="0">
                <a:pos x="T2" y="T3"/>
              </a:cxn>
              <a:cxn ang="0">
                <a:pos x="T4" y="T5"/>
              </a:cxn>
            </a:cxnLst>
            <a:rect l="0" t="0" r="r" b="b"/>
            <a:pathLst>
              <a:path w="20034" h="20677" fill="none" extrusionOk="0">
                <a:moveTo>
                  <a:pt x="0" y="12602"/>
                </a:moveTo>
                <a:cubicBezTo>
                  <a:pt x="2448" y="6528"/>
                  <a:pt x="7518" y="1893"/>
                  <a:pt x="13787" y="0"/>
                </a:cubicBezTo>
              </a:path>
              <a:path w="20034" h="20677" stroke="0" extrusionOk="0">
                <a:moveTo>
                  <a:pt x="0" y="12602"/>
                </a:moveTo>
                <a:cubicBezTo>
                  <a:pt x="2448" y="6528"/>
                  <a:pt x="7518" y="1893"/>
                  <a:pt x="13787" y="0"/>
                </a:cubicBezTo>
                <a:lnTo>
                  <a:pt x="20034" y="20677"/>
                </a:lnTo>
                <a:close/>
              </a:path>
            </a:pathLst>
          </a:cu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0569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TM04033919[[fn=电路]]</Template>
  <TotalTime>881</TotalTime>
  <Words>1827</Words>
  <Application>Microsoft Office PowerPoint</Application>
  <PresentationFormat>宽屏</PresentationFormat>
  <Paragraphs>448</Paragraphs>
  <Slides>26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26</vt:i4>
      </vt:variant>
    </vt:vector>
  </HeadingPairs>
  <TitlesOfParts>
    <vt:vector size="37" baseType="lpstr">
      <vt:lpstr>等线</vt:lpstr>
      <vt:lpstr>宋体</vt:lpstr>
      <vt:lpstr>Arial</vt:lpstr>
      <vt:lpstr>Cambria Math</vt:lpstr>
      <vt:lpstr>Times New Roman</vt:lpstr>
      <vt:lpstr>Trebuchet MS</vt:lpstr>
      <vt:lpstr>Tw Cen MT</vt:lpstr>
      <vt:lpstr>电路</vt:lpstr>
      <vt:lpstr>图像文档</vt:lpstr>
      <vt:lpstr>Photo Editor 照片</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91</cp:revision>
  <dcterms:created xsi:type="dcterms:W3CDTF">2018-01-09T01:28:03Z</dcterms:created>
  <dcterms:modified xsi:type="dcterms:W3CDTF">2018-12-26T02:48:56Z</dcterms:modified>
</cp:coreProperties>
</file>